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7" r:id="rId3"/>
    <p:sldId id="340" r:id="rId4"/>
    <p:sldId id="258" r:id="rId5"/>
    <p:sldId id="342" r:id="rId6"/>
    <p:sldId id="343" r:id="rId7"/>
    <p:sldId id="259" r:id="rId8"/>
    <p:sldId id="344" r:id="rId9"/>
    <p:sldId id="260" r:id="rId10"/>
    <p:sldId id="261"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30" r:id="rId39"/>
    <p:sldId id="331" r:id="rId40"/>
    <p:sldId id="332" r:id="rId41"/>
    <p:sldId id="292" r:id="rId42"/>
    <p:sldId id="293" r:id="rId43"/>
    <p:sldId id="294" r:id="rId44"/>
    <p:sldId id="295" r:id="rId45"/>
    <p:sldId id="296" r:id="rId46"/>
    <p:sldId id="334" r:id="rId47"/>
    <p:sldId id="335" r:id="rId48"/>
    <p:sldId id="336" r:id="rId49"/>
    <p:sldId id="337" r:id="rId50"/>
    <p:sldId id="338" r:id="rId51"/>
    <p:sldId id="339" r:id="rId52"/>
    <p:sldId id="333" r:id="rId53"/>
    <p:sldId id="345" r:id="rId54"/>
    <p:sldId id="299" r:id="rId55"/>
    <p:sldId id="300" r:id="rId56"/>
    <p:sldId id="298" r:id="rId57"/>
    <p:sldId id="304" r:id="rId58"/>
    <p:sldId id="303" r:id="rId59"/>
    <p:sldId id="302" r:id="rId60"/>
    <p:sldId id="305" r:id="rId61"/>
    <p:sldId id="306" r:id="rId62"/>
    <p:sldId id="346" r:id="rId63"/>
    <p:sldId id="347" r:id="rId64"/>
    <p:sldId id="349" r:id="rId65"/>
    <p:sldId id="350" r:id="rId66"/>
    <p:sldId id="351" r:id="rId67"/>
    <p:sldId id="352" r:id="rId68"/>
    <p:sldId id="353" r:id="rId69"/>
    <p:sldId id="354" r:id="rId70"/>
    <p:sldId id="355" r:id="rId71"/>
    <p:sldId id="356" r:id="rId72"/>
    <p:sldId id="357" r:id="rId73"/>
    <p:sldId id="358" r:id="rId74"/>
    <p:sldId id="359" r:id="rId75"/>
    <p:sldId id="360" r:id="rId76"/>
    <p:sldId id="361" r:id="rId77"/>
    <p:sldId id="307" r:id="rId78"/>
    <p:sldId id="310" r:id="rId79"/>
    <p:sldId id="362" r:id="rId80"/>
    <p:sldId id="311" r:id="rId81"/>
    <p:sldId id="363" r:id="rId82"/>
    <p:sldId id="308" r:id="rId83"/>
    <p:sldId id="312" r:id="rId84"/>
    <p:sldId id="313" r:id="rId85"/>
    <p:sldId id="314" r:id="rId86"/>
    <p:sldId id="315" r:id="rId87"/>
    <p:sldId id="316" r:id="rId88"/>
    <p:sldId id="317" r:id="rId89"/>
    <p:sldId id="318" r:id="rId90"/>
    <p:sldId id="319" r:id="rId91"/>
    <p:sldId id="321" r:id="rId92"/>
    <p:sldId id="322" r:id="rId93"/>
    <p:sldId id="323" r:id="rId94"/>
    <p:sldId id="324" r:id="rId95"/>
    <p:sldId id="325" r:id="rId96"/>
    <p:sldId id="309" r:id="rId97"/>
    <p:sldId id="326" r:id="rId98"/>
    <p:sldId id="328" r:id="rId99"/>
    <p:sldId id="327" r:id="rId100"/>
    <p:sldId id="329"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04D94-1809-46E2-926D-9045F399688B}" v="1" dt="2025-11-17T15:14:55.68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764" y="114"/>
      </p:cViewPr>
      <p:guideLst>
        <p:guide orient="horz" pos="2160"/>
        <p:guide pos="2880"/>
      </p:guideLst>
    </p:cSldViewPr>
  </p:slideViewPr>
  <p:notesTextViewPr>
    <p:cViewPr>
      <p:scale>
        <a:sx n="1" d="1"/>
        <a:sy n="1" d="1"/>
      </p:scale>
      <p:origin x="0" y="0"/>
    </p:cViewPr>
  </p:notesTextViewPr>
  <p:sorterViewPr>
    <p:cViewPr>
      <p:scale>
        <a:sx n="100" d="100"/>
        <a:sy n="100" d="100"/>
      </p:scale>
      <p:origin x="0" y="-181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Laguna Sanz" userId="92051962-273e-4f79-a025-120ab1605eec" providerId="ADAL" clId="{9357D24E-EBF2-4D9B-A5F2-D669E431D76A}"/>
    <pc:docChg chg="modSld">
      <pc:chgData name="Alejandro Laguna Sanz" userId="92051962-273e-4f79-a025-120ab1605eec" providerId="ADAL" clId="{9357D24E-EBF2-4D9B-A5F2-D669E431D76A}" dt="2025-11-17T15:15:12.017" v="1" actId="1076"/>
      <pc:docMkLst>
        <pc:docMk/>
      </pc:docMkLst>
      <pc:sldChg chg="modSp">
        <pc:chgData name="Alejandro Laguna Sanz" userId="92051962-273e-4f79-a025-120ab1605eec" providerId="ADAL" clId="{9357D24E-EBF2-4D9B-A5F2-D669E431D76A}" dt="2025-11-17T15:14:55.682" v="0" actId="1076"/>
        <pc:sldMkLst>
          <pc:docMk/>
          <pc:sldMk cId="3164389944" sldId="319"/>
        </pc:sldMkLst>
        <pc:picChg chg="mod">
          <ac:chgData name="Alejandro Laguna Sanz" userId="92051962-273e-4f79-a025-120ab1605eec" providerId="ADAL" clId="{9357D24E-EBF2-4D9B-A5F2-D669E431D76A}" dt="2025-11-17T15:14:55.682" v="0" actId="1076"/>
          <ac:picMkLst>
            <pc:docMk/>
            <pc:sldMk cId="3164389944" sldId="319"/>
            <ac:picMk id="11" creationId="{00000000-0000-0000-0000-000000000000}"/>
          </ac:picMkLst>
        </pc:picChg>
      </pc:sldChg>
      <pc:sldChg chg="modSp mod">
        <pc:chgData name="Alejandro Laguna Sanz" userId="92051962-273e-4f79-a025-120ab1605eec" providerId="ADAL" clId="{9357D24E-EBF2-4D9B-A5F2-D669E431D76A}" dt="2025-11-17T15:15:12.017" v="1" actId="1076"/>
        <pc:sldMkLst>
          <pc:docMk/>
          <pc:sldMk cId="4070106994" sldId="328"/>
        </pc:sldMkLst>
        <pc:picChg chg="mod">
          <ac:chgData name="Alejandro Laguna Sanz" userId="92051962-273e-4f79-a025-120ab1605eec" providerId="ADAL" clId="{9357D24E-EBF2-4D9B-A5F2-D669E431D76A}" dt="2025-11-17T15:15:12.017" v="1" actId="1076"/>
          <ac:picMkLst>
            <pc:docMk/>
            <pc:sldMk cId="4070106994" sldId="328"/>
            <ac:picMk id="1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1.006"/>
    </inkml:context>
    <inkml:brush xml:id="br0">
      <inkml:brushProperty name="width" value="0.05" units="cm"/>
      <inkml:brushProperty name="height" value="0.05" units="cm"/>
      <inkml:brushProperty name="color" value="#FF0066"/>
    </inkml:brush>
  </inkml:definitions>
  <inkml:trace contextRef="#ctx0" brushRef="#br0">287 114 1232,'-52'-5'11374,"-1"-7"-7963,-48-25-4899,68 24 2861,29 12-1519,-27-13 626,31 13-599,-1 1 0,0 0 0,0-1 0,0 0 0,1 1 0,-1-1 0,0 1 0,1-1 0,-1 0 0,1 1 0,-1-1 0,0 0 0,1 0 0,-1 1 0,1-1 0,0 0 0,-1 0 0,1 0 0,0 0 0,0 0 0,-1 1 0,1-1 0,0 0 0,0 0 0,0 0 0,0 0 0,0 0 0,0 0 0,0 0 0,1-1 0,3-4-1018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4.697"/>
    </inkml:context>
    <inkml:brush xml:id="br0">
      <inkml:brushProperty name="width" value="0.05" units="cm"/>
      <inkml:brushProperty name="height" value="0.05" units="cm"/>
      <inkml:brushProperty name="color" value="#FF0066"/>
    </inkml:brush>
  </inkml:definitions>
  <inkml:trace contextRef="#ctx0" brushRef="#br0">0 35 10066,'0'-1'3585,"16"-2"-3169,34-8-184,-22 2-40,-3 2-208,-9 3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5.300"/>
    </inkml:context>
    <inkml:brush xml:id="br0">
      <inkml:brushProperty name="width" value="0.05" units="cm"/>
      <inkml:brushProperty name="height" value="0.05" units="cm"/>
      <inkml:brushProperty name="color" value="#FF0066"/>
    </inkml:brush>
  </inkml:definitions>
  <inkml:trace contextRef="#ctx0" brushRef="#br0">3 245 8578,'-2'-1'3080,"5"-1"-2631,2-3-153,9-4-24,3-2 8,9-8 0,4 0-48,8-3-104,4 0-40,5 3-24,-4-1-24,-5 3-16,-5 0 24,-12 1-160,-1 0-96,-7 1-2585,-2 1 1977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5.628"/>
    </inkml:context>
    <inkml:brush xml:id="br0">
      <inkml:brushProperty name="width" value="0.05" units="cm"/>
      <inkml:brushProperty name="height" value="0.05" units="cm"/>
      <inkml:brushProperty name="color" value="#FF0066"/>
    </inkml:brush>
  </inkml:definitions>
  <inkml:trace contextRef="#ctx0" brushRef="#br0">0 45 9890,'8'-6'467,"0"0"-1,1 1 0,-1 0 1,1 0-1,0 1 1,0 0-1,14-3 0,-18 6-445,0 0-1,0 1 1,0 0-1,0-1 0,0 2 1,0-1-1,0 0 1,0 1-1,0 0 0,0 0 1,-1 1-1,1-1 1,0 1-1,-1 0 1,1 0-1,6 5 0,-9-6 27,-1 1-1,1-1 1,0 0-1,-1 1 1,1-1-1,-1 1 0,0 0 1,1 0-1,-1-1 1,0 1-1,0 0 1,0 0-1,-1 0 1,1 0-1,0 0 0,-1 0 1,1 0-1,-1 0 1,1 0-1,-1 1 1,0-1-1,0 0 1,0 0-1,0 0 0,-1 0 1,1 0-1,-1 0 1,1 1-1,-2 1 1,1 0-60,0 0 0,-1 1-1,0-1 1,0 0 0,0 0 0,-1 0 0,1-1 0,-1 1 0,0 0 0,0-1-1,0 0 1,-7 6 0,1-4-151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6.383"/>
    </inkml:context>
    <inkml:brush xml:id="br0">
      <inkml:brushProperty name="width" value="0.05" units="cm"/>
      <inkml:brushProperty name="height" value="0.05" units="cm"/>
      <inkml:brushProperty name="color" value="#FF0066"/>
    </inkml:brush>
  </inkml:definitions>
  <inkml:trace contextRef="#ctx0" brushRef="#br0">0 201 8602,'9'-50'4235,"-3"-25"-3722,-2 15 220,-3 69-672,1 1-1,0-1 1,0 0 0,1 0-1,6 14 1,-4-12-30,-3-4-24,1 0-1,0 0 1,0 0 0,1 0 0,0-1-1,0 0 1,0 0 0,10 9 0,-13-13-1,0-1 0,0 0 0,0 0 0,1 0 0,-1 0 0,0-1 0,1 1 0,-1 0 0,1 0 0,-1-1 0,1 1 0,-1-1 0,1 0 0,0 1 0,-1-1 0,1 0 1,-1 0-1,1 0 0,0 0 0,-1 0 0,1 0 0,0 0 0,-1-1 0,1 1 0,-1-1 0,1 1 0,-1-1 0,1 1 0,-1-1 0,1 0 0,-1 0 0,0 0 1,1 0-1,-1 0 0,0 0 0,0 0 0,0 0 0,0 0 0,0-1 0,0 1 0,0 0 0,1-3 0,3-2 46,-1-1 1,-1 1-1,1-1 0,-1 0 0,0 0 1,-1 0-1,4-14 0,-5 16-127,0 0 1,0 0-1,-1-1 0,1 1 0,-1 0 0,-1-1 0,1 1 0,-1 0 1,0-1-1,0 1 0,-3-10 0,-1 8-1297,0 0 564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6.714"/>
    </inkml:context>
    <inkml:brush xml:id="br0">
      <inkml:brushProperty name="width" value="0.05" units="cm"/>
      <inkml:brushProperty name="height" value="0.05" units="cm"/>
      <inkml:brushProperty name="color" value="#FF0066"/>
    </inkml:brush>
  </inkml:definitions>
  <inkml:trace contextRef="#ctx0" brushRef="#br0">11 1 9690,'-2'2'4370,"-4"18"-4303,6-20-66,-1 6 29,0 0 0,1 0 1,0 1-1,0 7 0,0-13-23,0 0 1,0 0-1,0 0 0,1 0 0,-1 0 0,0-1 0,0 1 1,0 0-1,1 0 0,-1 0 0,0 0 0,1-1 0,-1 1 0,1 0 1,-1 0-1,1 0 0,-1-1 0,1 1 0,-1 0 0,1-1 1,0 1-1,-1-1 0,1 1 0,0-1 0,0 1 0,-1-1 1,1 1-1,0-1 0,0 0 0,0 1 0,0-1 0,0 0 0,-1 0 1,1 1-1,0-1 0,0 0 0,0 0 0,0 0 0,0 0 1,0 0-1,0-1 0,0 1 0,-1 0 0,1 0 0,1-1 0,-1 0 26,1 0 0,-1 0-1,0 0 1,0 0-1,1 0 1,-1 0 0,0 0-1,0-1 1,0 1-1,-1 0 1,1-1 0,0 1-1,0-1 1,-1 1-1,1-1 1,-1 1 0,1-1-1,-1 1 1,0-1-1,0 1 1,1-1 0,-1 0-1,0 1 1,-1-1-1,1-1 1,0 1-19,0 0 0,0 0-1,-1 1 1,1-1 0,0 0 0,-1 0 0,0 1 0,1-1-1,-1 1 1,-1-3 0,2 3-25,-1 1 0,1-1-1,0 1 1,-1 0 0,1-1 0,-1 1-1,1-1 1,-1 1 0,1 0 0,-1-1-1,1 1 1,-1 0 0,1-1 0,-1 1-1,1 0 1,-1 0 0,1 0 0,-1 0-1,0-1 1,1 1 0,-1 0 0,1 0-1,-1 0 1,0 0 0,1 0 0,-1 1-1,1-1 1,-1 0 0,-11 5-172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7.343"/>
    </inkml:context>
    <inkml:brush xml:id="br0">
      <inkml:brushProperty name="width" value="0.05" units="cm"/>
      <inkml:brushProperty name="height" value="0.05" units="cm"/>
      <inkml:brushProperty name="color" value="#FF0066"/>
    </inkml:brush>
  </inkml:definitions>
  <inkml:trace contextRef="#ctx0" brushRef="#br0">0 28 9098,'9'-4'3361,"8"-1"-2689,31-9-272,-23 11-96,-2 2-136,0 1-104,-8 0-24,-1 0 16,-6 1-264,-2-1-96,-1 0-2369,-6 1 1841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7.675"/>
    </inkml:context>
    <inkml:brush xml:id="br0">
      <inkml:brushProperty name="width" value="0.05" units="cm"/>
      <inkml:brushProperty name="height" value="0.05" units="cm"/>
      <inkml:brushProperty name="color" value="#FF0066"/>
    </inkml:brush>
  </inkml:definitions>
  <inkml:trace contextRef="#ctx0" brushRef="#br0">12 0 5833,'-5'6'3185,"-1"-1"-88,5 0-2457,4 3-400,-1 3-32,7-1-88,0 4-40,4-3-96,1 1-176,-1-3 160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8.013"/>
    </inkml:context>
    <inkml:brush xml:id="br0">
      <inkml:brushProperty name="width" value="0.05" units="cm"/>
      <inkml:brushProperty name="height" value="0.05" units="cm"/>
      <inkml:brushProperty name="color" value="#FF0066"/>
    </inkml:brush>
  </inkml:definitions>
  <inkml:trace contextRef="#ctx0" brushRef="#br0">1 145 9122,'11'-39'3727,"-7"28"-3444,0 1 0,0-1 0,1 1 0,0 0 0,1 1 0,12-17 0,-17 24-250,0 1 0,0-1 0,1 1 0,-1 0 0,0 0 0,1 0 0,-1 0 1,0 0-1,1 0 0,-1 0 0,1 0 0,-1 0 0,1 1 0,0-1 0,-1 0 0,1 1 0,0 0 0,-1-1 0,1 1 1,0 0-1,0 0 0,-1 0 0,1 0 0,0 0 0,0 0 0,-1 1 0,1-1 0,0 1 0,-1-1 0,1 1 0,0-1 0,-1 1 1,1 0-1,-1 0 0,1 0 0,-1 0 0,0 0 0,1 0 0,-1 0 0,0 0 0,0 1 0,1-1 0,-1 0 0,1 3 1,3 3-20,0 0 0,-1 0 1,1 1-1,-2-1 1,1 1-1,-1 0 1,4 14-1,-5-15-282,-1 0 0,0-1-1,0 1 1,0 0 0,-1 10 0,-2-15 10,-4-3 142</inkml:trace>
  <inkml:trace contextRef="#ctx0" brushRef="#br0" timeOffset="1">52 77 8946,'4'-2'3097,"7"-1"-2865,1-2-200,7 1-144,1 0-304,-2 1 287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8.345"/>
    </inkml:context>
    <inkml:brush xml:id="br0">
      <inkml:brushProperty name="width" value="0.05" units="cm"/>
      <inkml:brushProperty name="height" value="0.05" units="cm"/>
      <inkml:brushProperty name="color" value="#FF0066"/>
    </inkml:brush>
  </inkml:definitions>
  <inkml:trace contextRef="#ctx0" brushRef="#br0">6 184 9306,'-2'-4'214,"1"-1"1,0 0-1,0 1 1,1-1-1,0 0 1,-1 1-1,1-1 0,1 0 1,-1 1-1,1-1 1,0 0-1,0 1 1,0-1-1,1 1 0,-1-1 1,1 1-1,0 0 1,0 0-1,1 0 1,-1 0-1,5-4 1,-2 0-133,2 0 1,-1 0-1,1 1 1,0 0-1,1 1 1,-1 0-1,1 0 1,1 0-1,9-4 1,-15 9-67,0-1 0,0 1 1,0 0-1,0 0 1,0 0-1,1 0 1,-1 0-1,0 1 1,6-1-1,-9 1-18,1 0 0,-1 1 0,1-1 0,-1 0 0,1 0 0,-1 0 1,1 0-1,-1 0 0,0 1 0,1-1 0,-1 0 0,1 0 0,-1 1 0,0-1 0,1 0 0,-1 1 0,0-1 0,1 0 0,-1 1 0,0-1 0,1 0 0,-1 1 0,0-1 0,0 1 0,0-1 0,1 1 0,-1 1-7,0-1 0,0 1 0,0-1-1,0 1 1,0-1 0,0 1 0,-1-1 0,1 1-1,0-1 1,-1 1 0,1-1 0,-2 3 0,0 1-2,-1 0 1,0 0-1,-1 0 1,1-1 0,-1 1-1,0-1 1,0 0-1,0 0 1,-9 7 0,6-6 11,1 1 0,0-1 1,0 1-1,-5 7 0,10-12 5,0 0-1,1 0 0,-1 1 1,0-1-1,1 0 0,-1 0 1,1 1-1,-1-1 1,1 0-1,-1 1 0,1-1 1,0 0-1,0 1 1,0-1-1,0 1 0,0-1 1,0 0-1,0 1 0,0-1 1,0 1-1,1-1 1,-1 0-1,1 1 0,-1-1 1,1 0-1,-1 1 1,1-1-1,0 0 0,-1 0 1,1 0-1,0 0 0,0 0 1,0 0-1,0 0 1,0 0-1,0 0 0,0 0 1,1 0-1,-1 0 0,2 0 1,0 1-158,0 0-1,1-1 1,-1 1 0,0-1 0,1 0-1,-1 0 1,0 0 0,1-1 0,-1 1-1,1-1 1,0 1 0,-1-1 0,1-1-1,-1 1 1,5-1 0,9-4-742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8.681"/>
    </inkml:context>
    <inkml:brush xml:id="br0">
      <inkml:brushProperty name="width" value="0.05" units="cm"/>
      <inkml:brushProperty name="height" value="0.05" units="cm"/>
      <inkml:brushProperty name="color" value="#FF0066"/>
    </inkml:brush>
  </inkml:definitions>
  <inkml:trace contextRef="#ctx0" brushRef="#br0">49 0 9362,'-7'6'3337,"-2"4"-2977,1 0-136,-1 6-72,1 2-24,3 0 24,2 2 24,5-1-32,4-2-24,8-1-40,2-5-56,5-4 8,1-2-80,-2-5-128,-3-1-88,-4-6-216,-4 0 624,-9-2-152</inkml:trace>
  <inkml:trace contextRef="#ctx0" brushRef="#br0" timeOffset="1">7 107 8650,'17'-7'3113,"3"0"-2785,2-2-72,-3 1-144,-1 1-56,-3 2-104,-6 0-104,-4 0-192,-3 1-33,-7-1 241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1.370"/>
    </inkml:context>
    <inkml:brush xml:id="br0">
      <inkml:brushProperty name="width" value="0.05" units="cm"/>
      <inkml:brushProperty name="height" value="0.05" units="cm"/>
      <inkml:brushProperty name="color" value="#FF0066"/>
    </inkml:brush>
  </inkml:definitions>
  <inkml:trace contextRef="#ctx0" brushRef="#br0">244 240 7090,'-6'1'653,"0"1"1,0-1 0,0 0-1,0 0 1,0-1 0,0 0-1,0 0 1,-10-1 0,7-1-317,-1 0 1,1 0 0,0-1 0,0-1-1,-8-3 1,3-1-153,0 0 0,0-1 0,1 0 0,1-1 0,0 0 0,-14-16 0,25 25-182,0 0 1,0 0-1,0 0 0,0-1 0,0 1 1,0 0-1,0-1 0,1 1 0,-1-1 0,0 1 1,1-1-1,-1 0 0,1 1 0,0-1 1,-1 1-1,1-1 0,0 0 0,0 1 0,0-1 1,0 1-1,1-1 0,-1 0 0,0 1 1,1-1-1,-1 1 0,1-1 0,-1 1 1,1-1-1,0 1 0,-1-1 0,1 1 0,0-1 1,0 1-1,0 0 0,0 0 0,1 0 1,-1-1-1,0 1 0,2-1 0,7-6-23,0 1 0,1 0-1,-1 1 1,15-7 0,-12 6 40,0 1-10,-8 4-175,0-1 1,0 1-1,-1-1 0,1 0 1,-1 0-1,0 0 1,5-5-1,-6 3-275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9.009"/>
    </inkml:context>
    <inkml:brush xml:id="br0">
      <inkml:brushProperty name="width" value="0.05" units="cm"/>
      <inkml:brushProperty name="height" value="0.05" units="cm"/>
      <inkml:brushProperty name="color" value="#FF0066"/>
    </inkml:brush>
  </inkml:definitions>
  <inkml:trace contextRef="#ctx0" brushRef="#br0">32 59 4969,'-32'-7'4809,"32"5"-3361,7-4-1128,3-4-159,5-2-161,4 1-785,0 1 609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9.349"/>
    </inkml:context>
    <inkml:brush xml:id="br0">
      <inkml:brushProperty name="width" value="0.05" units="cm"/>
      <inkml:brushProperty name="height" value="0.05" units="cm"/>
      <inkml:brushProperty name="color" value="#FF0066"/>
    </inkml:brush>
  </inkml:definitions>
  <inkml:trace contextRef="#ctx0" brushRef="#br0">1 181 9634,'12'-16'1391,"-1"0"0,11-19 0,-11 17-1119,24-31 0,-31 44-162,0 1 0,0-1 1,1 1-1,-1 0 0,1 1 0,0-1 0,0 1 0,1 0 0,-1 0 0,11-4 0,-15 7-94,0 0 1,0-1-1,1 1 0,-1 0 1,0-1-1,0 1 0,1 0 1,-1 0-1,0 0 0,1 0 1,-1 0-1,0 0 0,0 1 1,1-1-1,-1 0 0,0 1 1,0-1-1,1 1 0,-1-1 1,0 1-1,0 0 0,0-1 1,1 2-1,0 0-2,0 0 1,-1-1-1,1 1 0,-1 1 1,0-1-1,0 0 0,0 0 1,0 0-1,0 1 0,0-1 1,0 4-1,1 4-12,-1-1 0,0 1 1,0 0-1,-1-1 0,-2 13 0,2-15-150,-2 1-1,1-1 1,-1 0-1,0 0 0,-5 11 1,-5 1 3259,5-14-1618</inkml:trace>
  <inkml:trace contextRef="#ctx0" brushRef="#br0" timeOffset="1">122 141 10002,'0'-1'3593,"5"-2"-3193,15 0-136,21-29-280,-22 27-152,-8 0-64,-2-2 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0.178"/>
    </inkml:context>
    <inkml:brush xml:id="br0">
      <inkml:brushProperty name="width" value="0.05" units="cm"/>
      <inkml:brushProperty name="height" value="0.05" units="cm"/>
      <inkml:brushProperty name="color" value="#FF0066"/>
    </inkml:brush>
  </inkml:definitions>
  <inkml:trace contextRef="#ctx0" brushRef="#br0">23 1 7202,'1'29'914,"0"0"1,-2 0 0,-2 0 0,-5 30-1,2-24-786,2-1 0,1 43 0,3-72-92,0 0 0,0-1 0,1 1 0,0-1 1,-1 1-1,1-1 0,1 0 0,-1 1 0,1-1 1,-1 0-1,1 0 0,0 0 0,1 0 0,-1 0 0,1 0 1,0-1-1,0 1 0,0-1 0,0 0 0,0 0 1,1 0-1,-1 0 0,1-1 0,0 1 0,0-1 1,0 0-1,0 0 0,0 0 0,1-1 0,-1 0 1,0 1-1,1-1 0,-1-1 0,1 1 0,6-1 1,7 2 147,1-2 1,-1 0 0,0-1 0,33-6 0,-48 6-333,-1 0 0,1 0 1,-1 0-1,0 0 1,1-1-1,-1 1 0,0 0 1,0-1-1,1 0 0,-1 0 1,-1 0-1,1 0 0,0 0 1,0 0-1,-1 0 1,2-2-1,1-4-734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0.511"/>
    </inkml:context>
    <inkml:brush xml:id="br0">
      <inkml:brushProperty name="width" value="0.05" units="cm"/>
      <inkml:brushProperty name="height" value="0.05" units="cm"/>
      <inkml:brushProperty name="color" value="#FF0066"/>
    </inkml:brush>
  </inkml:definitions>
  <inkml:trace contextRef="#ctx0" brushRef="#br0">0 11 8098,'4'-5'5335,"20"0"-5016,-13 5-207,0 1-1,-1 0 0,1 0 0,0 1 1,-1 1-1,0 0 0,1 0 0,-1 1 0,0 0 1,-1 1-1,17 10 0,-15-9-49,-1 1-1,1 0 1,-2 0-1,1 1 1,-1 0-1,9 10 1,-18-17-40,1 0 0,-1 0-1,1 0 1,-1 0 0,1 0 0,-1 0-1,0 0 1,0 0 0,0 0 0,1 0 0,-1 1-1,0-1 1,0 0 0,-1 0 0,1 0 0,0 0-1,0 0 1,0 0 0,-1 0 0,1 0-1,0 0 1,-1 0 0,1 0 0,-1 0 0,1 0-1,-1-1 1,0 1 0,1 0 0,-1 0-1,0 0 1,0-1 0,1 1 0,-1 0 0,0-1-1,0 1 1,0 0 0,0-1 0,-2 1 0,-4 4 72,0-1 1,-1 0-1,-10 3 1,17-7-95,-81 30 220,78-29 2478,5 1-1366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1.846"/>
    </inkml:context>
    <inkml:brush xml:id="br0">
      <inkml:brushProperty name="width" value="0.05" units="cm"/>
      <inkml:brushProperty name="height" value="0.05" units="cm"/>
      <inkml:brushProperty name="color" value="#FF0066"/>
    </inkml:brush>
  </inkml:definitions>
  <inkml:trace contextRef="#ctx0" brushRef="#br0">1 7 8426,'0'0'2976,"0"-1"-2535,0 0-81,0 0 112,0 0 16,0 0-32,0 0 216,0 7-464,2 19-96,2 39-48,-4-33-32,0-1-8,-1-8-152,1-5-144,0-8-208,0-3-392,-4-7 576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2.176"/>
    </inkml:context>
    <inkml:brush xml:id="br0">
      <inkml:brushProperty name="width" value="0.05" units="cm"/>
      <inkml:brushProperty name="height" value="0.05" units="cm"/>
      <inkml:brushProperty name="color" value="#FF0066"/>
    </inkml:brush>
  </inkml:definitions>
  <inkml:trace contextRef="#ctx0" brushRef="#br0">0 63 8794,'39'-32'3193,"-22"25"-2633,3-2-400,-2 1-32,-3 5-112,1 0-80,-4 4-3017,-6 5 2281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2.506"/>
    </inkml:context>
    <inkml:brush xml:id="br0">
      <inkml:brushProperty name="width" value="0.05" units="cm"/>
      <inkml:brushProperty name="height" value="0.05" units="cm"/>
      <inkml:brushProperty name="color" value="#FF0066"/>
    </inkml:brush>
  </inkml:definitions>
  <inkml:trace contextRef="#ctx0" brushRef="#br0">0 182 10066,'1'-19'3537,"3"-5"-3121,3-4-128,0-3 56,0 7 32,-2 2-72,-1 8-120,0 4-56,-1 5-192,-1 1-120,-5 6-688,2-2 664</inkml:trace>
  <inkml:trace contextRef="#ctx0" brushRef="#br0" timeOffset="1">170 52 9394,'0'0'98,"0"0"0,0 0 0,0 0-1,-1-1 1,1 1 0,0 0 0,0 0 0,0 0 0,-1 0-1,1 0 1,0-1 0,0 1 0,0 0 0,-1 0 0,1 0 0,0 0-1,0 0 1,-1 0 0,1 0 0,0 0 0,0 0 0,-1 0-1,1 0 1,0 0 0,0 0 0,-1 0 0,1 0 0,0 0 0,0 0-1,-1 0 1,1 0 0,0 0 0,0 0 0,-1 1 0,1-1-1,0 0 1,0 0 0,0 0 0,-1 0 0,1 1 0,0-1-1,0 0 1,-11 7-353,8-4 256,1 1 1,0 0 0,0 0 0,0 0 0,1 0 0,-1 0 0,1 0 0,0 1 0,0-1 0,0 6 0,-1 43 130,2-49-119,1 0 0,-1 0 0,1 0 0,0 0 1,0 0-1,0 0 0,1 0 0,-1 0 0,1-1 0,0 1 0,0-1 1,0 1-1,4 3 0,-5-6-5,0 0 1,0 0 0,0 0-1,0 0 1,1 0-1,-1 0 1,0 0 0,0 0-1,1-1 1,-1 1-1,1-1 1,-1 1 0,0-1-1,1 1 1,-1-1-1,1 0 1,-1 0 0,1 0-1,-1 0 1,1 0-1,-1 0 1,1 0 0,-1 0-1,1 0 1,-1-1-1,1 1 1,-1-1 0,1 1-1,-1-1 1,0 1-1,1-1 1,-1 0 0,0 0-1,1 0 1,-1 0-1,0 0 1,1-1 0,2-1 11,-1-1 1,0 1 0,0-1-1,0 0 1,0 0 0,-1 0-1,1 0 1,-1 0 0,0-1 0,0 1-1,-1-1 1,1 1 0,-1-1-1,0 0 1,0 1 0,-1-1-1,1-5 1,-1-1-128,0 0 0,-1 0 0,0-1 0,-1 1 0,0 0 1,-5-13-1,1 10-1059,-2 6 493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2.857"/>
    </inkml:context>
    <inkml:brush xml:id="br0">
      <inkml:brushProperty name="width" value="0.05" units="cm"/>
      <inkml:brushProperty name="height" value="0.05" units="cm"/>
      <inkml:brushProperty name="color" value="#FF0066"/>
    </inkml:brush>
  </inkml:definitions>
  <inkml:trace contextRef="#ctx0" brushRef="#br0">60 1 8538,'4'6'3321,"-4"5"-2097,0 6-864,-7 6-144,-3 5-16,-2 4-8,-2 0 40,2-3 80,4-4-8,7-5-104,6-4-32,9-6-160,1 1-72,2-8-216,2-3-152,-3-5-176,2-3-1448,-1-2 1463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3.195"/>
    </inkml:context>
    <inkml:brush xml:id="br0">
      <inkml:brushProperty name="width" value="0.05" units="cm"/>
      <inkml:brushProperty name="height" value="0.05" units="cm"/>
      <inkml:brushProperty name="color" value="#FF0066"/>
    </inkml:brush>
  </inkml:definitions>
  <inkml:trace contextRef="#ctx0" brushRef="#br0">44 1 9674,'-10'12'3474,"-2"13"-3416,6-11 172,3-8-180,1 1 1,-1 0-1,1-1 0,0 1 1,1 0-1,0 0 0,0 0 0,0 0 1,1 11-1,0-15-31,1 0 1,-1 1-1,0-1 1,1 0-1,0 1 0,0-1 1,0 0-1,0 0 1,0 0-1,0 0 1,1 0-1,0 0 0,-1 0 1,1-1-1,0 1 1,1-1-1,-1 1 1,0-1-1,1 0 0,-1 0 1,1 0-1,4 3 1,-6-4-12,0-1-1,0 1 1,0-1 0,0 0 0,1 1-1,-1-1 1,0 0 0,0 0 0,0 1 0,0-1-1,0 0 1,0 0 0,1 0 0,-1-1-1,0 1 1,0 0 0,0 0 0,0-1 0,0 1-1,0 0 1,0-1 0,1 1 0,0-2-1,0 1 8,0-1-1,-1 1 1,1-1-1,0 0 1,0 0-1,-1 0 0,1 0 1,-1 0-1,0 0 1,2-4-1,-1 1 11,0-1 0,1 0 1,-2 0-1,1-1 0,-1 1 0,0 0 0,0-12 1,-1 16-73,0 0 1,0 0-1,-1-1 1,1 1-1,0 0 1,-1 0-1,0 0 1,1 0-1,-1 0 1,0 0-1,0 1 1,0-1-1,-1 0 1,1 0 0,0 1-1,0-1 1,-1 0-1,-2-1 1,-1 0-241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3.525"/>
    </inkml:context>
    <inkml:brush xml:id="br0">
      <inkml:brushProperty name="width" value="0.05" units="cm"/>
      <inkml:brushProperty name="height" value="0.05" units="cm"/>
      <inkml:brushProperty name="color" value="#FF0066"/>
    </inkml:brush>
  </inkml:definitions>
  <inkml:trace contextRef="#ctx0" brushRef="#br0">48 0 9146,'-8'6'4083,"-3"9"-4304,10-14 465,-3 7-145,0 1 0,0-1 0,1 0 0,0 1-1,0 0 1,1 0 0,1-1 0,-2 19 0,2-22-52,1-1 0,1 0-1,-1 0 1,0 1 0,1-1 0,0 0 0,0 0 0,0 0-1,4 7 1,-4-9-26,0-1 0,0 1-1,0 0 1,0 0 0,1-1-1,-1 1 1,1-1 0,-1 1-1,1-1 1,0 0 0,-1 0-1,1 0 1,0 0 0,0 0-1,0 0 1,0 0 0,0 0-1,0-1 1,0 1 0,2 0 0,-1-1-8,-1 0 1,0 0 0,1 0-1,-1-1 1,0 1 0,1-1 0,-1 1-1,0-1 1,0 0 0,0 0 0,0 0-1,0 0 1,1 0 0,-2 0-1,1 0 1,0-1 0,0 1 0,0-1-1,-1 1 1,1-1 0,-1 0 0,1 0-1,-1 0 1,0 0 0,1 0 0,-1 0-1,0 0 1,1-2 0,4-10-110,-1-1 0,0 1 0,4-18 0,-5 15-380,0 7-97,0 7 230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2.321"/>
    </inkml:context>
    <inkml:brush xml:id="br0">
      <inkml:brushProperty name="width" value="0.05" units="cm"/>
      <inkml:brushProperty name="height" value="0.05" units="cm"/>
      <inkml:brushProperty name="color" value="#FF0066"/>
    </inkml:brush>
  </inkml:definitions>
  <inkml:trace contextRef="#ctx0" brushRef="#br0">1 51 8010,'0'-2'4712,"7"-3"-3818,11-6-1083,-10 7 212,35-17 165,-40 20-174,1-1 0,0 1 0,0 0 0,-1 0 0,1 0 0,0 1 0,0-1 0,0 1 0,0 0 0,5 1 0,-24 68 268,14-59-304,0 1 0,1-1 0,1 1 0,0-1 0,0 0 0,1 1 0,0-1 0,7 19-1,-8-28-1,-1 7-1118,-3-6 772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3.858"/>
    </inkml:context>
    <inkml:brush xml:id="br0">
      <inkml:brushProperty name="width" value="0.05" units="cm"/>
      <inkml:brushProperty name="height" value="0.05" units="cm"/>
      <inkml:brushProperty name="color" value="#FF0066"/>
    </inkml:brush>
  </inkml:definitions>
  <inkml:trace contextRef="#ctx0" brushRef="#br0">0 202 7858,'3'-14'748,"0"-1"1,1 1-1,0-1 1,2 1-1,-1 1 1,2-1-1,9-16 1,-12 24-658,-1 1 0,1 0 0,0 0 1,0 0-1,1 1 0,0-1 0,-1 1 0,1 0 1,1 0-1,-1 1 0,0-1 0,1 1 1,0 1-1,0-1 0,0 1 0,0 0 0,0 0 1,0 0-1,8 0 0,-13 2-83,0 0 0,0-1 0,0 1 0,0 0-1,0 0 1,0 0 0,0 0 0,0 0 0,0 1 0,0-1 0,0 0 0,0 0 0,0 1-1,0-1 1,0 0 0,-1 1 0,1-1 0,0 1 0,0-1 0,0 1 0,1 0-1,-2 0-5,0 0-1,1 0 0,-1-1 0,0 1 0,0 0 0,0 0 1,0-1-1,0 1 0,0 0 0,0 0 0,0 0 0,0-1 1,0 1-1,0 0 0,0 0 0,-1-1 0,1 1 0,0 0 0,0 0 1,-1 0-1,-3 6-27,0-1-1,0 0 1,0 0 0,-6 5 0,9-9 19,-9 9-59,0-1 0,-1 0 0,0 0-1,-24 15 1,34-25 64,0 0 0,0 1 0,1-1 0,-1 0 0,0 1-1,0-1 1,1 1 0,-1-1 0,0 1 0,1-1 0,-1 1 0,1-1 0,-1 1-1,0 0 1,1-1 0,-1 1 0,1 0 0,0-1 0,-1 1 0,1 0 0,0 0-1,-1 0 1,1-1 0,0 1 0,-1 2 0,2-3 4,0 1 0,0-1 0,-1 1 1,1-1-1,0 1 0,0-1 0,0 1 1,0-1-1,-1 1 0,1-1 0,0 0 0,0 0 1,0 0-1,0 1 0,0-1 0,0 0 0,2 0 1,46-2-98,6-8-444,-45 8 560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4.191"/>
    </inkml:context>
    <inkml:brush xml:id="br0">
      <inkml:brushProperty name="width" value="0.05" units="cm"/>
      <inkml:brushProperty name="height" value="0.05" units="cm"/>
      <inkml:brushProperty name="color" value="#FF0066"/>
    </inkml:brush>
  </inkml:definitions>
  <inkml:trace contextRef="#ctx0" brushRef="#br0">0 173 8738,'25'-18'3847,"-2"-12"-3841,-15 18 364,8-10-46,-6 7 106,1 1 0,17-17 1,-25 27-323,0 1 0,1 1 0,-1-1 1,1 0-1,0 1 0,-1 0 0,1 0 1,0 0-1,0 0 0,0 1 0,1 0 1,-1-1-1,0 2 0,6-2 0,-9 2-95,1 0 0,-1 0 0,1 1 0,-1-1 0,1 0 0,-1 1-1,1-1 1,-1 1 0,1-1 0,-1 1 0,1 0 0,-1 0-1,0-1 1,0 1 0,1 0 0,-1 0 0,0 0 0,0 0-1,0 1 1,0-1 0,0 0 0,0 0 0,0 1 0,-1-1 0,1 0-1,0 1 1,-1-1 0,1 1 0,-1-1 0,1 1 0,-1-1-1,0 3 1,2 6 2,0 1-1,-1-1 1,-1 18-1,0-24-3,0-3-17,-3 45 68,3-44-136,0 0 1,0 0-1,-1 0 1,1 0-1,-1 0 1,1 0-1,-1 0 1,0 0-1,0 0 1,0 0-1,0-1 1,0 1-1,0 0 1,0-1-1,0 1 1,-1-1-1,1 1 1,-1-1 0,1 1-1,-3 0 1,-5-1-353</inkml:trace>
  <inkml:trace contextRef="#ctx0" brushRef="#br0" timeOffset="1">114 134 10722,'40'-9'3737,"-20"2"-3433,-3 1-144,-1-1-472,-4 3 4769,3 1-3425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7.024"/>
    </inkml:context>
    <inkml:brush xml:id="br0">
      <inkml:brushProperty name="width" value="0.05" units="cm"/>
      <inkml:brushProperty name="height" value="0.05" units="cm"/>
      <inkml:brushProperty name="color" value="#FF0066"/>
    </inkml:brush>
  </inkml:definitions>
  <inkml:trace contextRef="#ctx0" brushRef="#br0">390 1 4217,'8'0'2613,"-7"-1"-2261,0 1-1,0 0 1,0 0 0,0 0-1,0 0 1,0 0 0,0 0-1,0 0 1,0 1-1,0-1 1,0 0 0,0 0-1,0 1 1,1 0 0,-1 0-308,-1-1 1,0 1-1,0 0 1,0 0-1,0 0 0,0 0 1,0 0-1,0 0 1,-1 0-1,1 0 1,0 0-1,0 0 1,-1-1-1,1 1 1,-1 0-1,1 0 0,-1 0 1,1 0-1,-1-1 1,1 1-1,-1 0 1,0-1-1,1 1 1,-2 1-1,-9 10-32,0-1 0,0 0 0,-1 0 0,-1-1 0,0-1-1,0 0 1,-27 13 0,-114 44 460,137-59-387,14-6-68,-24 9 471,-52 14 0,78-26-1598,1 1 778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7.442"/>
    </inkml:context>
    <inkml:brush xml:id="br0">
      <inkml:brushProperty name="width" value="0.05" units="cm"/>
      <inkml:brushProperty name="height" value="0.05" units="cm"/>
      <inkml:brushProperty name="color" value="#FF0066"/>
    </inkml:brush>
  </inkml:definitions>
  <inkml:trace contextRef="#ctx0" brushRef="#br0">200 2 6417,'-3'-2'6198,"-3"6"-5191,-8 11-1516,-25 30 650,10-10 324,-2-1 1,-44 38 0,75-72-459,0 0-1,0 0 0,0 0 1,-1 0-1,1 0 0,0 0 1,0 0-1,0 1 1,0-1-1,0 0 0,0 0 1,0 0-1,0 0 0,0 0 1,-1 0-1,1 0 1,0 0-1,0 0 0,0 0 1,0 0-1,0 1 1,0-1-1,0 0 0,0 0 1,0 0-1,0 0 0,0 0 1,0 0-1,0 0 1,0 1-1,0-1 0,0 0 1,0 0-1,0 0 0,0 0 1,0 0-1,0 0 1,0 0-1,0 1 0,0-1 1,0 0-1,0 0 1,0 0-1,0 0 0,0 0 1,0 0-1,0 0 0,0 0 1,0 0-1,0 1 1,1-1-1,-1 0 0,0 0 1,0 0-1,0 0 1,0 0-1,10 2 111,17-4-98,71-19 58,-28 3-933,-55 15 551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8.573"/>
    </inkml:context>
    <inkml:brush xml:id="br0">
      <inkml:brushProperty name="width" value="0.05" units="cm"/>
      <inkml:brushProperty name="height" value="0.05" units="cm"/>
      <inkml:brushProperty name="color" value="#FF0066"/>
    </inkml:brush>
  </inkml:definitions>
  <inkml:trace contextRef="#ctx0" brushRef="#br0">1 36 8866,'-1'-1'3113,"1"0"-2881,9-3-80,10-4-32,25-5-72,-25 9-16,-4 2-16,-2 0-112,-2 1 2864,-6 1-2088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8.890"/>
    </inkml:context>
    <inkml:brush xml:id="br0">
      <inkml:brushProperty name="width" value="0.05" units="cm"/>
      <inkml:brushProperty name="height" value="0.05" units="cm"/>
      <inkml:brushProperty name="color" value="#FF0066"/>
    </inkml:brush>
  </inkml:definitions>
  <inkml:trace contextRef="#ctx0" brushRef="#br0">17 1 9418,'-5'5'3169,"0"3"-3121,2 3-16,0 23 16,7-21 16,4 1 8,1 1-24,0 1-160,-4 0-1905,3 1 1497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9.221"/>
    </inkml:context>
    <inkml:brush xml:id="br0">
      <inkml:brushProperty name="width" value="0.05" units="cm"/>
      <inkml:brushProperty name="height" value="0.05" units="cm"/>
      <inkml:brushProperty name="color" value="#FF0066"/>
    </inkml:brush>
  </inkml:definitions>
  <inkml:trace contextRef="#ctx0" brushRef="#br0">1 176 9458,'29'-44'3265,"-25"21"-3089,2 1-64,-2 4-64,2 2-48,-2 7-168,1 0-128,0 2 192</inkml:trace>
  <inkml:trace contextRef="#ctx0" brushRef="#br0" timeOffset="1">149 1 7394,'5'0'233,"17"5"2632,-21-4-2784,-1 0 0,1-1 0,0 1 0,-1 0 0,1-1 0,-1 1 0,1 0 1,-1-1-1,1 1 0,-1 0 0,1 0 0,-1 0 0,0-1 0,1 1 0,-1 0 0,0 0 0,0 0 0,0 0 0,0 0 0,0 0 0,0 0 0,0-1 1,0 1-1,0 2 0,-2 21 360,0-10-221,0 0 0,2 0 1,0 0-1,2 18 1,-2-30-212,0 0 1,0 0-1,1 1 1,-1-1 0,1 0-1,0 0 1,-1 0-1,1 0 1,0 0-1,0 0 1,0 0 0,1 0-1,-1 0 1,0 0-1,1 0 1,-1-1-1,1 1 1,0 0 0,0-1-1,-1 0 1,1 1-1,0-1 1,0 0 0,0 0-1,0 0 1,0 0-1,1 0 1,-1-1-1,0 1 1,0-1 0,0 1-1,5-1 1,-6 0-53,1 0 0,-1 0 0,1 0 0,-1 0-1,1 0 1,-1-1 0,1 1 0,-1-1 0,1 1 0,-1-1 0,0 1 0,1-1 0,-1 0 0,0 0 0,1 0 0,-1 1 0,0-1 0,0 0 0,0-1 0,0 1 0,0 0 0,0 0 0,0 0 0,1-2 0,-1-4-168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9.569"/>
    </inkml:context>
    <inkml:brush xml:id="br0">
      <inkml:brushProperty name="width" value="0.05" units="cm"/>
      <inkml:brushProperty name="height" value="0.05" units="cm"/>
      <inkml:brushProperty name="color" value="#FF0066"/>
    </inkml:brush>
  </inkml:definitions>
  <inkml:trace contextRef="#ctx0" brushRef="#br0">3 163 8818,'-1'-1'3065,"0"0"-2873,1 1-56,0-1-24,14-6-32,23-24-72,-25 24-64,-1 1-1913,-7 1 1425</inkml:trace>
  <inkml:trace contextRef="#ctx0" brushRef="#br0" timeOffset="1">40 66 6881,'-18'-30'3017,"25"24"-784,3-5-2313,2 3-120,-1 3-1721,0 0 1353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19.974"/>
    </inkml:context>
    <inkml:brush xml:id="br0">
      <inkml:brushProperty name="width" value="0.05" units="cm"/>
      <inkml:brushProperty name="height" value="0.05" units="cm"/>
      <inkml:brushProperty name="color" value="#FF0066"/>
    </inkml:brush>
  </inkml:definitions>
  <inkml:trace contextRef="#ctx0" brushRef="#br0">0 156 8474,'3'-2'271,"0"0"0,0 0 1,0 0-1,-1-1 0,1 1 0,-1-1 0,1 1 1,-1-1-1,0 0 0,0 0 0,-1 0 1,1 0-1,0 0 0,-1-1 0,0 1 1,0 0-1,1-7 0,1-2-197,0 0 1,-1 0-1,0-22 1,-4 27 17,-1 10 81,3-2-165,0-1-1,0 1 1,0-1-1,0 1 1,0-1-1,0 1 1,0-1-1,0 1 1,0-1-1,0 1 1,0-1 0,0 1-1,0 0 1,0-1-1,0 1 1,0-1-1,1 1 1,-1-1-1,0 1 1,0-1-1,1 1 1,-1-1-1,0 0 1,1 1 0,-1-1-1,0 1 1,1-1-1,-1 0 1,1 1-1,-1-1 1,1 1-1,26 5-3,-26-5-4,2 1 7,0-1 0,0 1 1,1-1-1,-1 1 0,0-1 0,1 0 0,-1-1 0,0 1 0,1 0 0,-1-1 0,1 0 0,-1 0 0,1 0 0,-1 0 0,1-1 0,-1 1 0,1-1 0,-1 0 0,1 0 0,-1 0 0,0 0 0,0-1 0,1 1 0,-1-1 0,3-2 0,-3 1 7,2 1-6,-1-1 1,0 0 0,0 0 0,-1 0 0,1 0 0,-1-1 0,1 0 0,-1 1 0,0-1 0,3-6 0,-8 18-215,1 1 0,0 0 1,1-1-1,0 1 0,0 0 0,1-1 0,0 1 0,0-1 0,1 1 0,4 9 1,-2-5-596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20.426"/>
    </inkml:context>
    <inkml:brush xml:id="br0">
      <inkml:brushProperty name="width" value="0.05" units="cm"/>
      <inkml:brushProperty name="height" value="0.05" units="cm"/>
      <inkml:brushProperty name="color" value="#FF0066"/>
    </inkml:brush>
  </inkml:definitions>
  <inkml:trace contextRef="#ctx0" brushRef="#br0">9 107 8266,'-8'40'3891,"8"21"-2658,2-26-23,5-56-748,4-21-434,2 1 1,1 0-1,24-46 0,-38 87-30,1-1 0,-1 1 0,0-1 0,0 0 0,1 1 0,-1-1 0,0 1 0,1-1 0,-1 1 0,1-1-1,-1 1 1,0-1 0,1 1 0,-1 0 0,1-1 0,-1 1 0,1 0 0,0-1 0,-1 1 0,1 0 0,-1 0 0,1 0 0,0-1 0,-1 1 0,1 0-1,-1 0 1,1 0 0,0 0 0,-1 0 0,1 0 0,0 0 0,-1 0 0,1 0 0,-1 0 0,1 1 0,0-1 0,-1 0 0,1 0 0,-1 0-1,1 1 1,-1-1 0,1 0 0,-1 1 0,1-1 0,-1 1 0,1-1 0,0 1 0,0 0-2,0 1 0,0-1-1,0 0 1,0 1 0,0-1 0,0 1 0,0-1-1,0 1 1,-1-1 0,1 1 0,-1 0 0,1-1-1,-1 1 1,1 0 0,-1 0 0,0-1 0,0 3 0,-2 7 19,0 1 1,-1-1-1,0 1 1,-1-1-1,0 0 1,-1 0-1,0-1 1,-7 11 0,12-20-25,-1 0 0,1-1 0,-1 1 1,1 0-1,-1-1 0,1 1 0,-1-1 1,0 1-1,1-1 0,-1 1 1,0-1-1,1 0 0,-1 1 0,0-1 1,1 0-1,-1 1 0,0-1 0,0 0 1,0 0-1,1 0 0,-1 0 1,0 0-1,0 1 0,0-2 0,1 1 1,-1 0-1,0 0 0,0 0 0,0 0 1,1 0-1,-1-1 0,-1 0 1,-9-7 4823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2.730"/>
    </inkml:context>
    <inkml:brush xml:id="br0">
      <inkml:brushProperty name="width" value="0.05" units="cm"/>
      <inkml:brushProperty name="height" value="0.05" units="cm"/>
      <inkml:brushProperty name="color" value="#FF0066"/>
    </inkml:brush>
  </inkml:definitions>
  <inkml:trace contextRef="#ctx0" brushRef="#br0">0 164 9098,'1'0'111,"0"1"-1,-1-1 1,1 0 0,0 0 0,-1 0-1,1 0 1,0 0 0,0 0 0,-1 0-1,1 0 1,0 0 0,-1 0 0,1 0-1,0 0 1,-1 0 0,1-1 0,0 1-1,-1 0 1,1 0 0,-1-1-1,1 1 1,0-1 0,-1 1 0,1 0-1,-1-1 1,1 1 0,0-2 0,3-18 670,-2 3-668,0 5 106,1 0 0,0 0-1,9-21 1,-11 30-182,1-1-1,-1 0 1,1 1 0,1-1-1,-1 1 1,0 0 0,1 0-1,0 0 1,-1 0 0,1 0 0,0 0-1,1 1 1,-1 0 0,0-1-1,7-2 1,-8 5-38,0-1 0,0 1 0,0-1 0,-1 1 0,1 0 0,0 0 0,0 0 0,0 0 0,0 1-1,0-1 1,0 0 0,0 1 0,0-1 0,0 1 0,-1 0 0,1 0 0,0 0 0,0-1 0,-1 2 0,1-1 0,-1 0 0,1 0 0,-1 0 0,1 1 0,-1-1-1,0 1 1,1-1 0,-1 1 0,0-1 0,0 1 0,0 0 0,1 2 0,1 3-65,1 0 0,-1 1 0,0-1 0,0 1 0,-1-1 0,2 12 0,-2 1-354,-3-4 145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20.752"/>
    </inkml:context>
    <inkml:brush xml:id="br0">
      <inkml:brushProperty name="width" value="0.05" units="cm"/>
      <inkml:brushProperty name="height" value="0.05" units="cm"/>
      <inkml:brushProperty name="color" value="#FF0066"/>
    </inkml:brush>
  </inkml:definitions>
  <inkml:trace contextRef="#ctx0" brushRef="#br0">74 1 9642,'-2'0'187,"0"0"0,-1 0 0,1 0-1,0 0 1,-1 0 0,1 1 0,-1-1 0,1 1 0,0-1-1,0 1 1,-1 0 0,1 0 0,0 0 0,0 0 0,0 0-1,0 1 1,0-1 0,0 1 0,1-1 0,-1 1 0,-3 3-1,2-1-80,1 0 0,-1 0 0,1 0 0,0 0 0,0 0 0,0 1 0,0-1-1,1 0 1,0 1 0,0 0 0,-1 4 0,2-5-108,-1-1 0,1 1 0,0-1 1,0 1-1,1-1 0,-1 1 0,1-1 0,-1 0 0,1 1 0,0-1 1,0 0-1,1 1 0,-1-1 0,3 4 0,-2-5 11,-1 0-1,1-1 1,-1 1-1,1-1 1,0 1 0,-1-1-1,1 0 1,0 0-1,0 1 1,0-1 0,0-1-1,0 1 1,0 0-1,0 0 1,0-1 0,0 1-1,1-1 1,-1 0-1,0 0 1,0 0 0,0 0-1,1 0 1,-1 0-1,4-1 1,-2 0 1,-1 0 0,1 0-1,-1 0 1,0-1 0,1 1 0,-1-1 0,0 0 0,0 0-1,0 0 1,0-1 0,0 1 0,0 0 0,-1-1 0,1 0 0,-1 0-1,0 0 1,0 0 0,4-6 0,-5 7 0,0 0 0,0 0 0,0-1-1,0 1 1,-1 0 0,1 0 0,-1-1 0,1 1 0,-1 0 0,0-1 0,0 1 0,0-1-1,0 1 1,0 0 0,0-1 0,-1 1 0,1 0 0,-1-1 0,0 1 0,1 0-1,-1 0 1,0 0 0,-1-1 0,1 1 0,0 0 0,0 0 0,-1 1 0,1-1 0,-1 0-1,-2-1 1,2 1-44,0 1-1,0 0 0,0 0 1,0 0-1,0 0 0,0 0 1,0 1-1,-1-1 0,1 1 1,0-1-1,0 1 0,-1 0 1,1 0-1,0 0 0,0 0 1,-1 0-1,1 0 0,-4 2 1,-5 1-216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3.048"/>
    </inkml:context>
    <inkml:brush xml:id="br0">
      <inkml:brushProperty name="width" value="0.05" units="cm"/>
      <inkml:brushProperty name="height" value="0.05" units="cm"/>
      <inkml:brushProperty name="color" value="#FF0066"/>
    </inkml:brush>
  </inkml:definitions>
  <inkml:trace contextRef="#ctx0" brushRef="#br0">0 57 8858,'5'-3'3289,"5"-3"-2513,1-2-656,6-3-136,0 2-88,2 1-200,2 1-665,-4 3 681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3.380"/>
    </inkml:context>
    <inkml:brush xml:id="br0">
      <inkml:brushProperty name="width" value="0.05" units="cm"/>
      <inkml:brushProperty name="height" value="0.05" units="cm"/>
      <inkml:brushProperty name="color" value="#FF0066"/>
    </inkml:brush>
  </inkml:definitions>
  <inkml:trace contextRef="#ctx0" brushRef="#br0">9 133 9210,'-2'-3'308,"1"-1"-1,0 0 1,0 1-1,0-1 1,0 0-1,0 1 1,1-1-1,0 0 1,0 0-1,0 1 1,0-1 0,0 0-1,1 0 1,1-6-1,0 4-243,0 1 0,0-1 0,0 1 0,1-1-1,0 1 1,0 0 0,0 0 0,0 0 0,6-5 0,-8 9-58,1 0 1,-1-1 0,1 1 0,-1 0-1,1 0 1,0 0 0,-1 0-1,1 1 1,0-1 0,0 0 0,0 1-1,0-1 1,0 1 0,-1 0 0,1 0-1,0-1 1,0 1 0,4 1-1,-5-1-7,-1 0 0,1 0 0,0 0 1,-1 1-1,1-1 0,0 0 0,-1 0 0,1 1 0,-1-1 0,1 0 0,-1 1 0,1-1 0,-1 1 0,1-1 0,-1 1 0,1-1 0,-1 1 0,1-1 0,-1 1 0,0-1 0,1 2 0,0-1 1,-1 0 0,0 0 0,0 0 0,0 0-1,0 0 1,0 1 0,0-1 0,0 0 0,0 0 0,-1 0 0,1 0 0,0 0-1,-1 0 1,1 0 0,0 0 0,-1 0 0,-1 2 0,-8 12-21,8-12 20,0-1 0,0 1 0,0 0 0,1 0 0,-1 0 0,1 1 0,-1-1 0,0 4 0,2-6 0,0 0 1,0 0-1,0 0 0,1 0 1,-1 0-1,0 0 1,0 0-1,1 0 0,-1 0 1,1 0-1,-1 0 0,1 0 1,-1-1-1,1 1 0,-1 0 1,1 0-1,0 0 1,-1-1-1,1 1 0,0 0 1,0-1-1,0 1 0,-1 0 1,1-1-1,0 1 0,0-1 1,0 0-1,0 1 1,0-1-1,0 0 0,0 0 1,0 1-1,0-1 0,1 0 1,2 1 179,1-1 0,-1 1 0,0-1 0,1 0 1,-1 0-1,0 0 0,0 0 0,7-3 0,6 0 587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3.712"/>
    </inkml:context>
    <inkml:brush xml:id="br0">
      <inkml:brushProperty name="width" value="0.05" units="cm"/>
      <inkml:brushProperty name="height" value="0.05" units="cm"/>
      <inkml:brushProperty name="color" value="#FF0066"/>
    </inkml:brush>
  </inkml:definitions>
  <inkml:trace contextRef="#ctx0" brushRef="#br0">0 178 7738,'1'1'144,"-1"-1"-1,1 1 1,-1 0 0,1 0 0,0-1 0,-1 1 0,1-1 0,0 1 0,-1 0-1,1-1 1,0 1 0,0-1 0,-1 0 0,1 1 0,0-1 0,0 0 0,0 1-1,0-1 1,0 0 0,-1 0 0,1 0 0,1 0 0,-2-17 1789,-1 13-1851,0-1 0,1 0 1,-1 1-1,1-1 0,1-6 1,4-19 433,1 0 0,16-45 0,-20 73-170,-1 9-249,-3 16-93,2-22 6,-2 14-2,-2 49 3,4-57-7,0 1 1,1-1-1,0 0 0,0 0 1,0 0-1,5 13 1,-6-19-9,0 0 0,1 1 0,-1-1 0,1 0 0,0 0 0,-1 1 0,1-1 0,0 0 0,0 0 0,-1 0 0,1 0 0,0 0 0,0 0 1,0 0-1,0 0 0,1-1 0,-1 1 0,0 0 0,0-1 0,0 1 0,1 0 0,-1-1 0,0 0 0,0 1 0,1-1 0,-1 0 0,0 1 0,1-1 0,-1 0 1,1 0-1,-1 0 0,0 0 0,1-1 0,-1 1 0,0 0 0,1 0 0,-1-1 0,0 1 0,0-1 0,1 1 0,-1-1 0,0 0 0,0 1 0,0-1 1,2-2-1,1 1-130,0-1 0,-1 0 0,1-1 0,-1 1 0,0 0 0,0-1 0,0 0 0,0 0 1,0 0-1,-1 0 0,0 0 0,2-5 0,-1-7-158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4.031"/>
    </inkml:context>
    <inkml:brush xml:id="br0">
      <inkml:brushProperty name="width" value="0.05" units="cm"/>
      <inkml:brushProperty name="height" value="0.05" units="cm"/>
      <inkml:brushProperty name="color" value="#FF0066"/>
    </inkml:brush>
  </inkml:definitions>
  <inkml:trace contextRef="#ctx0" brushRef="#br0">0 144 9122,'13'-3'3129,"2"-6"-2889,2-2-160,0-2-8,0-2 16,2 2-72,-1-1 24,-1 2-24,-5 2-104,-4 1-945,-5 2-2031,-8 3 2040</inkml:trace>
  <inkml:trace contextRef="#ctx0" brushRef="#br0" timeOffset="1">34 45 8674,'2'-1'2912,"1"-6"-2928,7-1-96,2-1-112,2-2-464,2 3 504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5T08:14:04.362"/>
    </inkml:context>
    <inkml:brush xml:id="br0">
      <inkml:brushProperty name="width" value="0.05" units="cm"/>
      <inkml:brushProperty name="height" value="0.05" units="cm"/>
      <inkml:brushProperty name="color" value="#FF0066"/>
    </inkml:brush>
  </inkml:definitions>
  <inkml:trace contextRef="#ctx0" brushRef="#br0">1 130 9954,'6'-10'3425,"5"-7"-3233,-1-1-56,4-2 104,2 0 56,1 6 104,3-1 24,-2 7-168,-1 2-72,-1 4-128,-6 4-40,-1 4-128,-2 3-64,-5 7-240,0 2-96,-5 2-88,-3-2 832,-5-6-208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99E574-76BA-4D98-8F0F-815AB964155D}" type="datetimeFigureOut">
              <a:rPr lang="en-US" smtClean="0"/>
              <a:t>11/17/2025</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5F6C05-11A6-4EEE-8D4F-17AE97F9D728}" type="slidenum">
              <a:rPr lang="en-US" smtClean="0"/>
              <a:t>‹#›</a:t>
            </a:fld>
            <a:endParaRPr lang="en-US"/>
          </a:p>
        </p:txBody>
      </p:sp>
    </p:spTree>
    <p:extLst>
      <p:ext uri="{BB962C8B-B14F-4D97-AF65-F5344CB8AC3E}">
        <p14:creationId xmlns:p14="http://schemas.microsoft.com/office/powerpoint/2010/main" val="3105962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29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39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49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59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69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79</a:t>
            </a:fld>
            <a:endParaRPr lang="en-US"/>
          </a:p>
        </p:txBody>
      </p:sp>
    </p:spTree>
    <p:extLst>
      <p:ext uri="{BB962C8B-B14F-4D97-AF65-F5344CB8AC3E}">
        <p14:creationId xmlns:p14="http://schemas.microsoft.com/office/powerpoint/2010/main" val="2252783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81</a:t>
            </a:fld>
            <a:endParaRPr lang="en-US"/>
          </a:p>
        </p:txBody>
      </p:sp>
    </p:spTree>
    <p:extLst>
      <p:ext uri="{BB962C8B-B14F-4D97-AF65-F5344CB8AC3E}">
        <p14:creationId xmlns:p14="http://schemas.microsoft.com/office/powerpoint/2010/main" val="15219544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89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10</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91</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92</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93</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94</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95</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96</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97</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98</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99</a:t>
            </a:fld>
            <a:endParaRPr lang="en-US"/>
          </a:p>
        </p:txBody>
      </p:sp>
    </p:spTree>
    <p:extLst>
      <p:ext uri="{BB962C8B-B14F-4D97-AF65-F5344CB8AC3E}">
        <p14:creationId xmlns:p14="http://schemas.microsoft.com/office/powerpoint/2010/main" val="6150873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4A5F6C05-11A6-4EEE-8D4F-17AE97F9D728}" type="slidenum">
              <a:rPr lang="en-US" smtClean="0"/>
              <a:t>100</a:t>
            </a:fld>
            <a:endParaRPr lang="en-US"/>
          </a:p>
        </p:txBody>
      </p:sp>
    </p:spTree>
    <p:extLst>
      <p:ext uri="{BB962C8B-B14F-4D97-AF65-F5344CB8AC3E}">
        <p14:creationId xmlns:p14="http://schemas.microsoft.com/office/powerpoint/2010/main" val="61508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3 Marcador de fecha"/>
          <p:cNvSpPr>
            <a:spLocks noGrp="1"/>
          </p:cNvSpPr>
          <p:nvPr>
            <p:ph type="dt" sz="half" idx="10"/>
          </p:nvPr>
        </p:nvSpPr>
        <p:spPr/>
        <p:txBody>
          <a:bodyPr/>
          <a:lstStyle/>
          <a:p>
            <a:fld id="{3D424890-30F2-4EB1-85AD-E441636E2FBF}" type="datetime1">
              <a:rPr lang="en-US" smtClean="0"/>
              <a:t>11/17/2025</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706750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fld id="{F6FA895C-0E32-4D7E-94C5-9863A5040D55}" type="datetime1">
              <a:rPr lang="en-US" smtClean="0"/>
              <a:t>11/17/2025</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425070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fld id="{FDF68D0D-7365-451A-AEA1-67638F8276A3}" type="datetime1">
              <a:rPr lang="en-US" smtClean="0"/>
              <a:t>11/17/2025</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111805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p>
            <a:fld id="{92A415BC-8B61-4B15-A398-EFFF7C90C550}" type="datetime1">
              <a:rPr lang="en-US" smtClean="0"/>
              <a:t>11/17/2025</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180746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2A91767D-CE15-4FD9-A493-39F045178E84}" type="datetime1">
              <a:rPr lang="en-US" smtClean="0"/>
              <a:t>11/17/2025</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3008375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fecha"/>
          <p:cNvSpPr>
            <a:spLocks noGrp="1"/>
          </p:cNvSpPr>
          <p:nvPr>
            <p:ph type="dt" sz="half" idx="10"/>
          </p:nvPr>
        </p:nvSpPr>
        <p:spPr/>
        <p:txBody>
          <a:bodyPr/>
          <a:lstStyle/>
          <a:p>
            <a:fld id="{EFBA3F95-100B-441E-81A3-0BE10D13E522}" type="datetime1">
              <a:rPr lang="en-US" smtClean="0"/>
              <a:t>11/17/2025</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384252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6 Marcador de fecha"/>
          <p:cNvSpPr>
            <a:spLocks noGrp="1"/>
          </p:cNvSpPr>
          <p:nvPr>
            <p:ph type="dt" sz="half" idx="10"/>
          </p:nvPr>
        </p:nvSpPr>
        <p:spPr/>
        <p:txBody>
          <a:bodyPr/>
          <a:lstStyle/>
          <a:p>
            <a:fld id="{C47CA2F9-CEE8-430D-817C-69E642D4B597}" type="datetime1">
              <a:rPr lang="en-US" smtClean="0"/>
              <a:t>11/17/2025</a:t>
            </a:fld>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20341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fecha"/>
          <p:cNvSpPr>
            <a:spLocks noGrp="1"/>
          </p:cNvSpPr>
          <p:nvPr>
            <p:ph type="dt" sz="half" idx="10"/>
          </p:nvPr>
        </p:nvSpPr>
        <p:spPr/>
        <p:txBody>
          <a:bodyPr/>
          <a:lstStyle/>
          <a:p>
            <a:fld id="{82474D4D-E29B-4356-ACF3-B556209977C9}" type="datetime1">
              <a:rPr lang="en-US" smtClean="0"/>
              <a:t>11/17/2025</a:t>
            </a:fld>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32419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03DBCEA-7F7A-41BC-B95F-605E22FCF2C9}" type="datetime1">
              <a:rPr lang="en-US" smtClean="0"/>
              <a:t>11/17/2025</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368672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F678C53B-B3D9-4A63-A634-D510D89FB675}" type="datetime1">
              <a:rPr lang="en-US" smtClean="0"/>
              <a:t>11/17/2025</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180663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79E82AC-06B5-4153-A47E-F0BB440320F0}" type="datetime1">
              <a:rPr lang="en-US" smtClean="0"/>
              <a:t>11/17/2025</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DAD8BA2F-E335-4939-99DC-A7E50E548284}" type="slidenum">
              <a:rPr lang="en-US" smtClean="0"/>
              <a:t>‹#›</a:t>
            </a:fld>
            <a:endParaRPr lang="en-US"/>
          </a:p>
        </p:txBody>
      </p:sp>
    </p:spTree>
    <p:extLst>
      <p:ext uri="{BB962C8B-B14F-4D97-AF65-F5344CB8AC3E}">
        <p14:creationId xmlns:p14="http://schemas.microsoft.com/office/powerpoint/2010/main" val="138549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E0F29-3F4C-4FC3-B208-82219A678748}" type="datetime1">
              <a:rPr lang="en-US" smtClean="0"/>
              <a:t>11/17/2025</a:t>
            </a:fld>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D8BA2F-E335-4939-99DC-A7E50E548284}" type="slidenum">
              <a:rPr lang="en-US" smtClean="0"/>
              <a:t>‹#›</a:t>
            </a:fld>
            <a:endParaRPr lang="en-US"/>
          </a:p>
        </p:txBody>
      </p:sp>
    </p:spTree>
    <p:extLst>
      <p:ext uri="{BB962C8B-B14F-4D97-AF65-F5344CB8AC3E}">
        <p14:creationId xmlns:p14="http://schemas.microsoft.com/office/powerpoint/2010/main" val="3687023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customXml" Target="../ink/ink9.xml"/><Relationship Id="rId42" Type="http://schemas.openxmlformats.org/officeDocument/2006/relationships/image" Target="../media/image51.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64.png"/><Relationship Id="rId84" Type="http://schemas.openxmlformats.org/officeDocument/2006/relationships/image" Target="../media/image72.png"/><Relationship Id="rId16" Type="http://schemas.openxmlformats.org/officeDocument/2006/relationships/image" Target="../media/image38.png"/><Relationship Id="rId11" Type="http://schemas.openxmlformats.org/officeDocument/2006/relationships/customXml" Target="../ink/ink4.xml"/><Relationship Id="rId32" Type="http://schemas.openxmlformats.org/officeDocument/2006/relationships/image" Target="../media/image46.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59.png"/><Relationship Id="rId74" Type="http://schemas.openxmlformats.org/officeDocument/2006/relationships/image" Target="../media/image67.png"/><Relationship Id="rId79" Type="http://schemas.openxmlformats.org/officeDocument/2006/relationships/customXml" Target="../ink/ink38.xml"/><Relationship Id="rId5" Type="http://schemas.openxmlformats.org/officeDocument/2006/relationships/customXml" Target="../ink/ink1.xml"/><Relationship Id="rId61" Type="http://schemas.openxmlformats.org/officeDocument/2006/relationships/customXml" Target="../ink/ink29.xml"/><Relationship Id="rId82" Type="http://schemas.openxmlformats.org/officeDocument/2006/relationships/image" Target="../media/image71.png"/><Relationship Id="rId19" Type="http://schemas.openxmlformats.org/officeDocument/2006/relationships/customXml" Target="../ink/ink8.xml"/><Relationship Id="rId14" Type="http://schemas.openxmlformats.org/officeDocument/2006/relationships/image" Target="../media/image37.png"/><Relationship Id="rId22" Type="http://schemas.openxmlformats.org/officeDocument/2006/relationships/image" Target="../media/image41.png"/><Relationship Id="rId27" Type="http://schemas.openxmlformats.org/officeDocument/2006/relationships/customXml" Target="../ink/ink12.xml"/><Relationship Id="rId30" Type="http://schemas.openxmlformats.org/officeDocument/2006/relationships/image" Target="../media/image45.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54.png"/><Relationship Id="rId56" Type="http://schemas.openxmlformats.org/officeDocument/2006/relationships/image" Target="../media/image58.png"/><Relationship Id="rId64" Type="http://schemas.openxmlformats.org/officeDocument/2006/relationships/image" Target="../media/image62.png"/><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34.png"/><Relationship Id="rId51" Type="http://schemas.openxmlformats.org/officeDocument/2006/relationships/customXml" Target="../ink/ink24.xml"/><Relationship Id="rId72" Type="http://schemas.openxmlformats.org/officeDocument/2006/relationships/image" Target="../media/image66.png"/><Relationship Id="rId80" Type="http://schemas.openxmlformats.org/officeDocument/2006/relationships/image" Target="../media/image70.png"/><Relationship Id="rId3" Type="http://schemas.openxmlformats.org/officeDocument/2006/relationships/image" Target="../media/image3.png"/><Relationship Id="rId12" Type="http://schemas.openxmlformats.org/officeDocument/2006/relationships/image" Target="../media/image36.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49.png"/><Relationship Id="rId46" Type="http://schemas.openxmlformats.org/officeDocument/2006/relationships/image" Target="../media/image53.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40.png"/><Relationship Id="rId41" Type="http://schemas.openxmlformats.org/officeDocument/2006/relationships/customXml" Target="../ink/ink19.xml"/><Relationship Id="rId54" Type="http://schemas.openxmlformats.org/officeDocument/2006/relationships/image" Target="../media/image57.png"/><Relationship Id="rId62" Type="http://schemas.openxmlformats.org/officeDocument/2006/relationships/image" Target="../media/image61.png"/><Relationship Id="rId70" Type="http://schemas.openxmlformats.org/officeDocument/2006/relationships/image" Target="../media/image65.png"/><Relationship Id="rId75" Type="http://schemas.openxmlformats.org/officeDocument/2006/relationships/customXml" Target="../ink/ink36.xml"/><Relationship Id="rId83" Type="http://schemas.openxmlformats.org/officeDocument/2006/relationships/customXml" Target="../ink/ink40.xml"/><Relationship Id="rId1" Type="http://schemas.openxmlformats.org/officeDocument/2006/relationships/slideLayout" Target="../slideLayouts/slideLayout7.xml"/><Relationship Id="rId6" Type="http://schemas.openxmlformats.org/officeDocument/2006/relationships/image" Target="../media/image3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44.png"/><Relationship Id="rId36" Type="http://schemas.openxmlformats.org/officeDocument/2006/relationships/image" Target="../media/image48.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35.png"/><Relationship Id="rId31" Type="http://schemas.openxmlformats.org/officeDocument/2006/relationships/customXml" Target="../ink/ink14.xml"/><Relationship Id="rId44" Type="http://schemas.openxmlformats.org/officeDocument/2006/relationships/image" Target="../media/image52.png"/><Relationship Id="rId52" Type="http://schemas.openxmlformats.org/officeDocument/2006/relationships/image" Target="../media/image56.png"/><Relationship Id="rId60" Type="http://schemas.openxmlformats.org/officeDocument/2006/relationships/image" Target="../media/image60.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69.png"/><Relationship Id="rId81" Type="http://schemas.openxmlformats.org/officeDocument/2006/relationships/customXml" Target="../ink/ink39.xml"/><Relationship Id="rId4" Type="http://schemas.openxmlformats.org/officeDocument/2006/relationships/image" Target="../media/image32.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39.png"/><Relationship Id="rId39" Type="http://schemas.openxmlformats.org/officeDocument/2006/relationships/customXml" Target="../ink/ink18.xml"/><Relationship Id="rId34" Type="http://schemas.openxmlformats.org/officeDocument/2006/relationships/image" Target="../media/image47.png"/><Relationship Id="rId50" Type="http://schemas.openxmlformats.org/officeDocument/2006/relationships/image" Target="../media/image55.png"/><Relationship Id="rId55" Type="http://schemas.openxmlformats.org/officeDocument/2006/relationships/customXml" Target="../ink/ink26.xml"/><Relationship Id="rId76" Type="http://schemas.openxmlformats.org/officeDocument/2006/relationships/image" Target="../media/image68.png"/><Relationship Id="rId7" Type="http://schemas.openxmlformats.org/officeDocument/2006/relationships/customXml" Target="../ink/ink2.xml"/><Relationship Id="rId71" Type="http://schemas.openxmlformats.org/officeDocument/2006/relationships/customXml" Target="../ink/ink34.xml"/><Relationship Id="rId2" Type="http://schemas.openxmlformats.org/officeDocument/2006/relationships/notesSlide" Target="../notesSlides/notesSlide49.xml"/><Relationship Id="rId29" Type="http://schemas.openxmlformats.org/officeDocument/2006/relationships/customXml" Target="../ink/ink13.xml"/><Relationship Id="rId24" Type="http://schemas.openxmlformats.org/officeDocument/2006/relationships/image" Target="../media/image42.png"/><Relationship Id="rId40" Type="http://schemas.openxmlformats.org/officeDocument/2006/relationships/image" Target="../media/image50.png"/><Relationship Id="rId45" Type="http://schemas.openxmlformats.org/officeDocument/2006/relationships/customXml" Target="../ink/ink21.xml"/><Relationship Id="rId66"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3.png"/><Relationship Id="rId7" Type="http://schemas.openxmlformats.org/officeDocument/2006/relationships/oleObject" Target="../embeddings/oleObject2.bin"/><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6.emf"/><Relationship Id="rId5" Type="http://schemas.openxmlformats.org/officeDocument/2006/relationships/oleObject" Target="../embeddings/oleObject1.bin"/><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emf"/><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8.emf"/></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9.emf"/></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emf"/></Relationships>
</file>

<file path=ppt/slides/_rels/slide8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png"/><Relationship Id="rId7"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png"/><Relationship Id="rId7"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17.wmf"/><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Image result for logo ingenieros telecomunicacion&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975" y="4622557"/>
            <a:ext cx="1136515" cy="1398731"/>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236885" y="1897926"/>
            <a:ext cx="8655595" cy="1099026"/>
          </a:xfrm>
          <a:prstGeom prst="rect">
            <a:avLst/>
          </a:prstGeom>
          <a:solidFill>
            <a:srgbClr val="83A62A"/>
          </a:solidFill>
          <a:ln>
            <a:noFill/>
          </a:ln>
          <a:effectLst>
            <a:innerShdw blurRad="63500" dist="50800" dir="2700000">
              <a:prstClr val="black">
                <a:alpha val="50000"/>
              </a:prstClr>
            </a:inn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p:txBody>
      </p:sp>
      <p:sp>
        <p:nvSpPr>
          <p:cNvPr id="4" name="3 CuadroTexto"/>
          <p:cNvSpPr txBox="1"/>
          <p:nvPr/>
        </p:nvSpPr>
        <p:spPr>
          <a:xfrm>
            <a:off x="2156933" y="2103949"/>
            <a:ext cx="4775153" cy="646331"/>
          </a:xfrm>
          <a:prstGeom prst="rect">
            <a:avLst/>
          </a:prstGeom>
          <a:noFill/>
        </p:spPr>
        <p:txBody>
          <a:bodyPr wrap="none" rtlCol="0">
            <a:spAutoFit/>
          </a:bodyPr>
          <a:lstStyle/>
          <a:p>
            <a:pPr algn="ctr"/>
            <a:r>
              <a:rPr lang="es-ES" sz="3600" b="1" dirty="0">
                <a:solidFill>
                  <a:schemeClr val="bg1"/>
                </a:solidFill>
                <a:effectLst>
                  <a:outerShdw blurRad="38100" dist="38100" dir="2700000" algn="tl">
                    <a:srgbClr val="000000">
                      <a:alpha val="43137"/>
                    </a:srgbClr>
                  </a:outerShdw>
                </a:effectLst>
              </a:rPr>
              <a:t>Tema 2: El anteproyecto</a:t>
            </a:r>
          </a:p>
        </p:txBody>
      </p:sp>
      <p:sp>
        <p:nvSpPr>
          <p:cNvPr id="6" name="5 CuadroTexto"/>
          <p:cNvSpPr txBox="1"/>
          <p:nvPr/>
        </p:nvSpPr>
        <p:spPr>
          <a:xfrm>
            <a:off x="2123728" y="4797152"/>
            <a:ext cx="4888530" cy="830997"/>
          </a:xfrm>
          <a:prstGeom prst="rect">
            <a:avLst/>
          </a:prstGeom>
          <a:noFill/>
        </p:spPr>
        <p:txBody>
          <a:bodyPr wrap="square" rtlCol="0">
            <a:spAutoFit/>
          </a:bodyPr>
          <a:lstStyle/>
          <a:p>
            <a:r>
              <a:rPr lang="es-ES" sz="2400" b="1" dirty="0">
                <a:latin typeface="Arial" panose="020B0604020202020204" pitchFamily="34" charset="0"/>
                <a:cs typeface="Arial" panose="020B0604020202020204" pitchFamily="34" charset="0"/>
              </a:rPr>
              <a:t>Grado en Ingeniería Electrónica de Telecomunicación</a:t>
            </a:r>
          </a:p>
        </p:txBody>
      </p:sp>
      <p:sp>
        <p:nvSpPr>
          <p:cNvPr id="5" name="4 CuadroTexto"/>
          <p:cNvSpPr txBox="1"/>
          <p:nvPr/>
        </p:nvSpPr>
        <p:spPr>
          <a:xfrm>
            <a:off x="2627784" y="6457890"/>
            <a:ext cx="3374642" cy="400110"/>
          </a:xfrm>
          <a:prstGeom prst="rect">
            <a:avLst/>
          </a:prstGeom>
          <a:noFill/>
        </p:spPr>
        <p:txBody>
          <a:bodyPr wrap="none" rtlCol="0">
            <a:spAutoFit/>
          </a:bodyPr>
          <a:lstStyle/>
          <a:p>
            <a:r>
              <a:rPr lang="en-US" sz="2000" b="1" dirty="0">
                <a:solidFill>
                  <a:schemeClr val="accent3">
                    <a:lumMod val="75000"/>
                  </a:schemeClr>
                </a:solidFill>
                <a:latin typeface="Arial" panose="020B0604020202020204" pitchFamily="34" charset="0"/>
                <a:cs typeface="Arial" panose="020B0604020202020204" pitchFamily="34" charset="0"/>
              </a:rPr>
              <a:t>Prof. Isaac Suárez </a:t>
            </a:r>
            <a:r>
              <a:rPr lang="en-US" sz="2000" b="1" dirty="0" err="1">
                <a:solidFill>
                  <a:schemeClr val="accent3">
                    <a:lumMod val="75000"/>
                  </a:schemeClr>
                </a:solidFill>
                <a:latin typeface="Arial" panose="020B0604020202020204" pitchFamily="34" charset="0"/>
                <a:cs typeface="Arial" panose="020B0604020202020204" pitchFamily="34" charset="0"/>
              </a:rPr>
              <a:t>Álvarez</a:t>
            </a:r>
            <a:endParaRPr lang="en-US" sz="2000" b="1" dirty="0">
              <a:solidFill>
                <a:schemeClr val="accent3">
                  <a:lumMod val="75000"/>
                </a:schemeClr>
              </a:solidFill>
              <a:latin typeface="Arial" panose="020B0604020202020204" pitchFamily="34" charset="0"/>
              <a:cs typeface="Arial" panose="020B0604020202020204" pitchFamily="34" charset="0"/>
            </a:endParaRPr>
          </a:p>
        </p:txBody>
      </p:sp>
      <p:sp>
        <p:nvSpPr>
          <p:cNvPr id="7" name="AutoShape 8" descr="Logo del port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Logo del port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https://www.uv.es/fatwireed/userfiles/file/logo_UV_ETSEUV_2linea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90" y="44624"/>
            <a:ext cx="5703030"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2699792" y="3140968"/>
            <a:ext cx="3329758" cy="461665"/>
          </a:xfrm>
          <a:prstGeom prst="rect">
            <a:avLst/>
          </a:prstGeom>
          <a:noFill/>
        </p:spPr>
        <p:txBody>
          <a:bodyPr wrap="none" rtlCol="0">
            <a:spAutoFit/>
          </a:bodyPr>
          <a:lstStyle/>
          <a:p>
            <a:r>
              <a:rPr lang="es-ES" sz="2400" b="1" dirty="0">
                <a:latin typeface="Arial" panose="020B0604020202020204" pitchFamily="34" charset="0"/>
                <a:cs typeface="Arial" panose="020B0604020202020204" pitchFamily="34" charset="0"/>
              </a:rPr>
              <a:t>Gestión de proyectos</a:t>
            </a:r>
          </a:p>
        </p:txBody>
      </p:sp>
      <p:sp>
        <p:nvSpPr>
          <p:cNvPr id="11" name="10 Marcador de número de diapositiva"/>
          <p:cNvSpPr>
            <a:spLocks noGrp="1"/>
          </p:cNvSpPr>
          <p:nvPr>
            <p:ph type="sldNum" sz="quarter" idx="12"/>
          </p:nvPr>
        </p:nvSpPr>
        <p:spPr/>
        <p:txBody>
          <a:bodyPr/>
          <a:lstStyle/>
          <a:p>
            <a:fld id="{DAD8BA2F-E335-4939-99DC-A7E50E548284}" type="slidenum">
              <a:rPr lang="en-US" smtClean="0"/>
              <a:t>1</a:t>
            </a:fld>
            <a:endParaRPr lang="en-US"/>
          </a:p>
        </p:txBody>
      </p:sp>
    </p:spTree>
    <p:extLst>
      <p:ext uri="{BB962C8B-B14F-4D97-AF65-F5344CB8AC3E}">
        <p14:creationId xmlns:p14="http://schemas.microsoft.com/office/powerpoint/2010/main" val="250151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102320"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6902852"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técnicas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451366"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10</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2"/>
          <p:cNvSpPr txBox="1"/>
          <p:nvPr/>
        </p:nvSpPr>
        <p:spPr>
          <a:xfrm>
            <a:off x="1403648" y="1556657"/>
            <a:ext cx="6768752" cy="1877437"/>
          </a:xfrm>
          <a:prstGeom prst="rect">
            <a:avLst/>
          </a:prstGeom>
          <a:solidFill>
            <a:schemeClr val="bg2"/>
          </a:solidFill>
        </p:spPr>
        <p:txBody>
          <a:bodyPr wrap="square" rtlCol="0">
            <a:spAutoFit/>
          </a:bodyPr>
          <a:lstStyle/>
          <a:p>
            <a:pPr lvl="0"/>
            <a:r>
              <a:rPr lang="es-ES_tradnl" sz="1600" b="1" i="1" dirty="0">
                <a:solidFill>
                  <a:schemeClr val="accent2">
                    <a:lumMod val="75000"/>
                  </a:schemeClr>
                </a:solidFill>
                <a:latin typeface="Arial" panose="020B0604020202020204" pitchFamily="34" charset="0"/>
                <a:cs typeface="Arial" panose="020B0604020202020204" pitchFamily="34" charset="0"/>
              </a:rPr>
              <a:t>Página Primera</a:t>
            </a:r>
            <a:endParaRPr lang="es-ES" sz="1600" b="1" dirty="0">
              <a:solidFill>
                <a:schemeClr val="accent2">
                  <a:lumMod val="75000"/>
                </a:schemeClr>
              </a:solidFill>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Título del proyecto.</a:t>
            </a:r>
            <a:endParaRPr lang="es-ES" sz="1600" dirty="0">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elabora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visa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Fecha del documento.</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Lista de distribución del documento.</a:t>
            </a:r>
            <a:endParaRPr lang="es-ES" sz="1600" dirty="0">
              <a:latin typeface="Arial" panose="020B0604020202020204" pitchFamily="34" charset="0"/>
              <a:cs typeface="Arial" panose="020B0604020202020204" pitchFamily="34" charset="0"/>
            </a:endParaRPr>
          </a:p>
        </p:txBody>
      </p:sp>
      <p:sp>
        <p:nvSpPr>
          <p:cNvPr id="9" name="CuadroTexto 4"/>
          <p:cNvSpPr txBox="1"/>
          <p:nvPr/>
        </p:nvSpPr>
        <p:spPr>
          <a:xfrm>
            <a:off x="1403648" y="4606096"/>
            <a:ext cx="4330700" cy="1631216"/>
          </a:xfrm>
          <a:prstGeom prst="rect">
            <a:avLst/>
          </a:prstGeom>
          <a:solidFill>
            <a:srgbClr val="EEECE1"/>
          </a:solidFill>
        </p:spPr>
        <p:txBody>
          <a:bodyPr wrap="square" rtlCol="0">
            <a:spAutoFit/>
          </a:bodyPr>
          <a:lstStyle/>
          <a:p>
            <a:pPr lvl="0" algn="just">
              <a:spcAft>
                <a:spcPts val="600"/>
              </a:spcAft>
            </a:pPr>
            <a:r>
              <a:rPr lang="es-ES_tradnl" sz="1600" b="1" i="1" dirty="0">
                <a:solidFill>
                  <a:srgbClr val="953735"/>
                </a:solidFill>
                <a:latin typeface="Arial" panose="020B0604020202020204" pitchFamily="34" charset="0"/>
                <a:cs typeface="Arial" panose="020B0604020202020204" pitchFamily="34" charset="0"/>
              </a:rPr>
              <a:t>Pagina Tercera y siguientes</a:t>
            </a:r>
            <a:endParaRPr lang="es-ES" sz="1600" b="1" dirty="0">
              <a:solidFill>
                <a:srgbClr val="953735"/>
              </a:solidFill>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Objetivo del proyecto.</a:t>
            </a:r>
            <a:endParaRPr lang="es-ES" sz="1600" dirty="0">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Especificaciones funcionales de HW</a:t>
            </a:r>
            <a:endParaRPr lang="es-ES" sz="1600"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Especificaciones funcionales de SW</a:t>
            </a:r>
            <a:endParaRPr lang="es-ES" sz="1600"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a:t>
            </a:r>
          </a:p>
        </p:txBody>
      </p:sp>
      <p:sp>
        <p:nvSpPr>
          <p:cNvPr id="10" name="CuadroTexto 5"/>
          <p:cNvSpPr txBox="1"/>
          <p:nvPr/>
        </p:nvSpPr>
        <p:spPr>
          <a:xfrm>
            <a:off x="1403648" y="3753757"/>
            <a:ext cx="4330700" cy="584776"/>
          </a:xfrm>
          <a:prstGeom prst="rect">
            <a:avLst/>
          </a:prstGeom>
          <a:solidFill>
            <a:srgbClr val="EEECE1"/>
          </a:solidFill>
        </p:spPr>
        <p:txBody>
          <a:bodyPr wrap="square" rtlCol="0">
            <a:spAutoFit/>
          </a:bodyPr>
          <a:lstStyle/>
          <a:p>
            <a:r>
              <a:rPr lang="es-ES" sz="1600" b="1" i="1" dirty="0">
                <a:solidFill>
                  <a:srgbClr val="953735"/>
                </a:solidFill>
                <a:latin typeface="Arial" panose="020B0604020202020204" pitchFamily="34" charset="0"/>
                <a:cs typeface="Arial" panose="020B0604020202020204" pitchFamily="34" charset="0"/>
              </a:rPr>
              <a:t>Página Segunda</a:t>
            </a:r>
          </a:p>
          <a:p>
            <a:pPr marL="285750" indent="-285750">
              <a:buClr>
                <a:srgbClr val="008000"/>
              </a:buClr>
              <a:buFont typeface="Wingdings" charset="2"/>
              <a:buChar char=""/>
            </a:pPr>
            <a:r>
              <a:rPr lang="es-ES" sz="1600" dirty="0">
                <a:latin typeface="Arial" panose="020B0604020202020204" pitchFamily="34" charset="0"/>
                <a:cs typeface="Arial" panose="020B0604020202020204" pitchFamily="34" charset="0"/>
              </a:rPr>
              <a:t>Control de Cambios</a:t>
            </a:r>
          </a:p>
        </p:txBody>
      </p:sp>
    </p:spTree>
    <p:extLst>
      <p:ext uri="{BB962C8B-B14F-4D97-AF65-F5344CB8AC3E}">
        <p14:creationId xmlns:p14="http://schemas.microsoft.com/office/powerpoint/2010/main" val="35218519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3" y="-1172060"/>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659637" y="-33159"/>
            <a:ext cx="5288627"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teoría de decisiones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100</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1"/>
          <p:cNvSpPr txBox="1"/>
          <p:nvPr/>
        </p:nvSpPr>
        <p:spPr>
          <a:xfrm>
            <a:off x="777552" y="836712"/>
            <a:ext cx="8114928" cy="6709529"/>
          </a:xfrm>
          <a:prstGeom prst="rect">
            <a:avLst/>
          </a:prstGeom>
          <a:noFill/>
        </p:spPr>
        <p:txBody>
          <a:bodyPr wrap="square" rtlCol="0">
            <a:spAutoFit/>
          </a:bodyPr>
          <a:lstStyle/>
          <a:p>
            <a:pPr algn="just"/>
            <a:r>
              <a:rPr lang="es-ES" b="1" dirty="0">
                <a:solidFill>
                  <a:srgbClr val="984807"/>
                </a:solidFill>
                <a:latin typeface="Arial" panose="020B0604020202020204" pitchFamily="34" charset="0"/>
                <a:cs typeface="Arial" panose="020B0604020202020204" pitchFamily="34" charset="0"/>
              </a:rPr>
              <a:t>El método CANVAS </a:t>
            </a:r>
            <a:r>
              <a:rPr lang="es-ES" sz="1600" dirty="0">
                <a:latin typeface="Arial" panose="020B0604020202020204" pitchFamily="34" charset="0"/>
                <a:cs typeface="Arial" panose="020B0604020202020204" pitchFamily="34" charset="0"/>
              </a:rPr>
              <a:t>es un método de soporte para toma de decisiones para analizar las </a:t>
            </a:r>
            <a:r>
              <a:rPr lang="es-ES" sz="1600" b="1" dirty="0">
                <a:latin typeface="Arial" panose="020B0604020202020204" pitchFamily="34" charset="0"/>
                <a:cs typeface="Arial" panose="020B0604020202020204" pitchFamily="34" charset="0"/>
              </a:rPr>
              <a:t>posibilidades de negocio </a:t>
            </a:r>
            <a:r>
              <a:rPr lang="es-ES" sz="1600" dirty="0">
                <a:latin typeface="Arial" panose="020B0604020202020204" pitchFamily="34" charset="0"/>
                <a:cs typeface="Arial" panose="020B0604020202020204" pitchFamily="34" charset="0"/>
              </a:rPr>
              <a:t>y es especial de interés en emprendedores y nuevas actividades o líneas de negocio.</a:t>
            </a:r>
          </a:p>
          <a:p>
            <a:pPr algn="just"/>
            <a:endParaRPr lang="es-ES" sz="1600" dirty="0">
              <a:latin typeface="Arial" panose="020B0604020202020204" pitchFamily="34" charset="0"/>
              <a:cs typeface="Arial" panose="020B0604020202020204" pitchFamily="34" charset="0"/>
            </a:endParaRPr>
          </a:p>
          <a:p>
            <a:pPr algn="just"/>
            <a:r>
              <a:rPr lang="es-ES" b="1" dirty="0">
                <a:solidFill>
                  <a:srgbClr val="984807"/>
                </a:solidFill>
                <a:latin typeface="Arial" panose="020B0604020202020204" pitchFamily="34" charset="0"/>
                <a:cs typeface="Arial" panose="020B0604020202020204" pitchFamily="34" charset="0"/>
              </a:rPr>
              <a:t>El método CANVAS </a:t>
            </a:r>
            <a:r>
              <a:rPr lang="es-ES" sz="1600" dirty="0">
                <a:latin typeface="Arial" panose="020B0604020202020204" pitchFamily="34" charset="0"/>
                <a:cs typeface="Arial" panose="020B0604020202020204" pitchFamily="34" charset="0"/>
              </a:rPr>
              <a:t>es una herramienta que permite detectar sistemáticamente los elementos que generan valor al negocio. Dentro de este paradigma, la única regla fija que hay es la de no auto-inhibirse y acoger todas las ideas que emanen del proceso. Consiste en dividir el proyecto en </a:t>
            </a:r>
            <a:r>
              <a:rPr lang="es-ES" sz="1600" b="1" i="1" dirty="0">
                <a:latin typeface="Arial" panose="020B0604020202020204" pitchFamily="34" charset="0"/>
                <a:cs typeface="Arial" panose="020B0604020202020204" pitchFamily="34" charset="0"/>
              </a:rPr>
              <a:t>nueve módulos básicos </a:t>
            </a:r>
            <a:r>
              <a:rPr lang="es-ES" sz="1600" dirty="0">
                <a:latin typeface="Arial" panose="020B0604020202020204" pitchFamily="34" charset="0"/>
                <a:cs typeface="Arial" panose="020B0604020202020204" pitchFamily="34" charset="0"/>
              </a:rPr>
              <a:t>que explican el proceso de cómo una empresa genera ingresos. Estos nueve bloques interactúan entre sí para obtener como resultado diferentes formas de hacer rentable la empresa más importantes. </a:t>
            </a:r>
          </a:p>
          <a:p>
            <a:pPr algn="just"/>
            <a:endParaRPr lang="es-ES" sz="1600" dirty="0">
              <a:latin typeface="Arial" panose="020B0604020202020204" pitchFamily="34" charset="0"/>
              <a:cs typeface="Arial" panose="020B0604020202020204" pitchFamily="34" charset="0"/>
            </a:endParaRPr>
          </a:p>
          <a:p>
            <a:pPr algn="just"/>
            <a:r>
              <a:rPr lang="es-ES" b="1" dirty="0">
                <a:solidFill>
                  <a:srgbClr val="984807"/>
                </a:solidFill>
                <a:latin typeface="Arial" panose="020B0604020202020204" pitchFamily="34" charset="0"/>
                <a:cs typeface="Arial" panose="020B0604020202020204" pitchFamily="34" charset="0"/>
              </a:rPr>
              <a:t>Los nueve módulos CANVAS</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Segmentos de clientes</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Propuestas de valor. </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Canales</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Relación con el cliente. </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Fuentes de ingresos.</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Recursos clave. </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Actividades clave.</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Asociaciones claves. </a:t>
            </a:r>
          </a:p>
          <a:p>
            <a:pPr marL="1828800" lvl="3" indent="-457200" algn="just">
              <a:buFont typeface="+mj-lt"/>
              <a:buAutoNum type="arabicPeriod"/>
            </a:pPr>
            <a:r>
              <a:rPr lang="es-ES" dirty="0">
                <a:latin typeface="Arial" panose="020B0604020202020204" pitchFamily="34" charset="0"/>
                <a:cs typeface="Arial" panose="020B0604020202020204" pitchFamily="34" charset="0"/>
              </a:rPr>
              <a:t>Estructura de costos.  </a:t>
            </a:r>
          </a:p>
          <a:p>
            <a:pPr marL="1257300" lvl="2" indent="-342900" algn="just">
              <a:buFont typeface="Wingdings" charset="2"/>
              <a:buChar char="§"/>
            </a:pPr>
            <a:endParaRPr lang="es-ES" b="1" dirty="0">
              <a:solidFill>
                <a:srgbClr val="984807"/>
              </a:solidFill>
              <a:latin typeface="Arial" panose="020B0604020202020204" pitchFamily="34" charset="0"/>
              <a:cs typeface="Arial" panose="020B0604020202020204" pitchFamily="34" charset="0"/>
            </a:endParaRPr>
          </a:p>
          <a:p>
            <a:pPr marL="1257300" lvl="2" indent="-342900" algn="just">
              <a:buFont typeface="Wingdings" charset="2"/>
              <a:buChar char="§"/>
            </a:pPr>
            <a:endParaRPr lang="es-ES" b="1" dirty="0">
              <a:solidFill>
                <a:srgbClr val="984807"/>
              </a:solidFill>
              <a:latin typeface="Arial" panose="020B0604020202020204" pitchFamily="34" charset="0"/>
              <a:cs typeface="Arial" panose="020B0604020202020204" pitchFamily="34" charset="0"/>
            </a:endParaRPr>
          </a:p>
          <a:p>
            <a:pPr marL="1257300" lvl="2" indent="-342900" algn="just">
              <a:buFont typeface="Wingdings" charset="2"/>
              <a:buChar char="§"/>
            </a:pPr>
            <a:endParaRPr lang="es-ES" b="1" dirty="0">
              <a:solidFill>
                <a:srgbClr val="98480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328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6902852"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técnicas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451366"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11</a:t>
            </a:fld>
            <a:endParaRPr lang="en-US" sz="1600" dirty="0">
              <a:solidFill>
                <a:schemeClr val="bg1"/>
              </a:solidFill>
              <a:latin typeface="Arial" panose="020B0604020202020204" pitchFamily="34" charset="0"/>
              <a:cs typeface="Arial" panose="020B0604020202020204" pitchFamily="34" charset="0"/>
            </a:endParaRPr>
          </a:p>
        </p:txBody>
      </p:sp>
      <p:pic>
        <p:nvPicPr>
          <p:cNvPr id="11" name="Imagen 7"/>
          <p:cNvPicPr>
            <a:picLocks noChangeAspect="1"/>
          </p:cNvPicPr>
          <p:nvPr/>
        </p:nvPicPr>
        <p:blipFill>
          <a:blip r:embed="rId4"/>
          <a:stretch>
            <a:fillRect/>
          </a:stretch>
        </p:blipFill>
        <p:spPr>
          <a:xfrm>
            <a:off x="1553572" y="1487166"/>
            <a:ext cx="6114772" cy="5272185"/>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418577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6902852"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técnicas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451366"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12</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4"/>
          <p:cNvPicPr>
            <a:picLocks noChangeAspect="1"/>
          </p:cNvPicPr>
          <p:nvPr/>
        </p:nvPicPr>
        <p:blipFill>
          <a:blip r:embed="rId4"/>
          <a:stretch>
            <a:fillRect/>
          </a:stretch>
        </p:blipFill>
        <p:spPr>
          <a:xfrm>
            <a:off x="899592" y="2060848"/>
            <a:ext cx="7686217" cy="4126208"/>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20729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6902852"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técnicas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21049" y="6309320"/>
            <a:ext cx="660601"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13</a:t>
            </a:fld>
            <a:endParaRPr lang="en-US" sz="1600" dirty="0">
              <a:solidFill>
                <a:schemeClr val="bg1"/>
              </a:solidFill>
              <a:latin typeface="Arial" panose="020B0604020202020204" pitchFamily="34" charset="0"/>
              <a:cs typeface="Arial" panose="020B0604020202020204" pitchFamily="34" charset="0"/>
            </a:endParaRPr>
          </a:p>
        </p:txBody>
      </p:sp>
      <p:pic>
        <p:nvPicPr>
          <p:cNvPr id="10" name="Imagen 2"/>
          <p:cNvPicPr>
            <a:picLocks noChangeAspect="1"/>
          </p:cNvPicPr>
          <p:nvPr/>
        </p:nvPicPr>
        <p:blipFill>
          <a:blip r:embed="rId4"/>
          <a:stretch>
            <a:fillRect/>
          </a:stretch>
        </p:blipFill>
        <p:spPr>
          <a:xfrm>
            <a:off x="2458246" y="1314346"/>
            <a:ext cx="4191000" cy="5552577"/>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212340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14</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2"/>
          <p:cNvSpPr txBox="1"/>
          <p:nvPr/>
        </p:nvSpPr>
        <p:spPr>
          <a:xfrm>
            <a:off x="1548796" y="1551563"/>
            <a:ext cx="7055652" cy="1877437"/>
          </a:xfrm>
          <a:prstGeom prst="rect">
            <a:avLst/>
          </a:prstGeom>
          <a:solidFill>
            <a:schemeClr val="bg2"/>
          </a:solidFill>
        </p:spPr>
        <p:txBody>
          <a:bodyPr wrap="square" rtlCol="0">
            <a:spAutoFit/>
          </a:bodyPr>
          <a:lstStyle/>
          <a:p>
            <a:pPr lvl="0"/>
            <a:r>
              <a:rPr lang="es-ES_tradnl" sz="1600" b="1" i="1" dirty="0">
                <a:solidFill>
                  <a:schemeClr val="accent2">
                    <a:lumMod val="75000"/>
                  </a:schemeClr>
                </a:solidFill>
                <a:latin typeface="Arial" panose="020B0604020202020204" pitchFamily="34" charset="0"/>
                <a:cs typeface="Arial" panose="020B0604020202020204" pitchFamily="34" charset="0"/>
              </a:rPr>
              <a:t>Página Primera</a:t>
            </a:r>
            <a:endParaRPr lang="es-ES" sz="1600" b="1" dirty="0">
              <a:solidFill>
                <a:schemeClr val="accent2">
                  <a:lumMod val="75000"/>
                </a:schemeClr>
              </a:solidFill>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Título del proyecto.</a:t>
            </a:r>
            <a:endParaRPr lang="es-ES" sz="1600" dirty="0">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elabora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visa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Fecha del documento.</a:t>
            </a:r>
            <a:endParaRPr lang="es-ES" sz="1600" dirty="0">
              <a:latin typeface="Arial" panose="020B0604020202020204" pitchFamily="34" charset="0"/>
              <a:cs typeface="Arial" panose="020B0604020202020204" pitchFamily="34" charset="0"/>
            </a:endParaRPr>
          </a:p>
          <a:p>
            <a:pPr marL="285750" lvl="0" indent="-285750">
              <a:spcAft>
                <a:spcPts val="600"/>
              </a:spcAft>
              <a:buClr>
                <a:srgbClr val="008000"/>
              </a:buClr>
              <a:buFont typeface="Wingdings" charset="2"/>
              <a:buChar char=""/>
            </a:pPr>
            <a:r>
              <a:rPr lang="es-ES_tradnl" sz="1600" dirty="0">
                <a:latin typeface="Arial" panose="020B0604020202020204" pitchFamily="34" charset="0"/>
                <a:cs typeface="Arial" panose="020B0604020202020204" pitchFamily="34" charset="0"/>
              </a:rPr>
              <a:t>Lista de distribución del documento.</a:t>
            </a:r>
            <a:endParaRPr lang="es-ES" sz="1600" dirty="0">
              <a:latin typeface="Arial" panose="020B0604020202020204" pitchFamily="34" charset="0"/>
              <a:cs typeface="Arial" panose="020B0604020202020204" pitchFamily="34" charset="0"/>
            </a:endParaRPr>
          </a:p>
        </p:txBody>
      </p:sp>
      <p:sp>
        <p:nvSpPr>
          <p:cNvPr id="9" name="CuadroTexto 4"/>
          <p:cNvSpPr txBox="1"/>
          <p:nvPr/>
        </p:nvSpPr>
        <p:spPr>
          <a:xfrm>
            <a:off x="1548797" y="4869160"/>
            <a:ext cx="4330700" cy="1877437"/>
          </a:xfrm>
          <a:prstGeom prst="rect">
            <a:avLst/>
          </a:prstGeom>
          <a:solidFill>
            <a:srgbClr val="EEECE1"/>
          </a:solidFill>
        </p:spPr>
        <p:txBody>
          <a:bodyPr wrap="square" rtlCol="0">
            <a:spAutoFit/>
          </a:bodyPr>
          <a:lstStyle/>
          <a:p>
            <a:pPr lvl="0" algn="just"/>
            <a:r>
              <a:rPr lang="es-ES_tradnl" sz="1600" b="1" i="1" dirty="0">
                <a:solidFill>
                  <a:srgbClr val="953735"/>
                </a:solidFill>
                <a:latin typeface="Arial" panose="020B0604020202020204" pitchFamily="34" charset="0"/>
                <a:cs typeface="Arial" panose="020B0604020202020204" pitchFamily="34" charset="0"/>
              </a:rPr>
              <a:t>Pagina Tercera</a:t>
            </a:r>
            <a:endParaRPr lang="es-ES" sz="1600" b="1" dirty="0">
              <a:solidFill>
                <a:srgbClr val="953735"/>
              </a:solidFill>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err="1">
                <a:latin typeface="Arial" panose="020B0604020202020204" pitchFamily="34" charset="0"/>
                <a:cs typeface="Arial" panose="020B0604020202020204" pitchFamily="34" charset="0"/>
              </a:rPr>
              <a:t>Tests</a:t>
            </a:r>
            <a:r>
              <a:rPr lang="es-ES_tradnl" sz="1600" dirty="0">
                <a:latin typeface="Arial" panose="020B0604020202020204" pitchFamily="34" charset="0"/>
                <a:cs typeface="Arial" panose="020B0604020202020204" pitchFamily="34" charset="0"/>
              </a:rPr>
              <a:t> de validación HW</a:t>
            </a:r>
            <a:endParaRPr lang="es-ES" sz="1600" dirty="0">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_tradnl" sz="1600" dirty="0" err="1">
                <a:latin typeface="Arial" panose="020B0604020202020204" pitchFamily="34" charset="0"/>
                <a:cs typeface="Arial" panose="020B0604020202020204" pitchFamily="34" charset="0"/>
              </a:rPr>
              <a:t>Tests</a:t>
            </a:r>
            <a:r>
              <a:rPr lang="es-ES_tradnl" sz="1600" dirty="0">
                <a:latin typeface="Arial" panose="020B0604020202020204" pitchFamily="34" charset="0"/>
                <a:cs typeface="Arial" panose="020B0604020202020204" pitchFamily="34" charset="0"/>
              </a:rPr>
              <a:t> de validación SW.</a:t>
            </a:r>
            <a:endParaRPr lang="es-ES" sz="1600"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_tradnl" sz="1600" dirty="0" err="1">
                <a:latin typeface="Arial" panose="020B0604020202020204" pitchFamily="34" charset="0"/>
                <a:cs typeface="Arial" panose="020B0604020202020204" pitchFamily="34" charset="0"/>
              </a:rPr>
              <a:t>Tests</a:t>
            </a:r>
            <a:r>
              <a:rPr lang="es-ES_tradnl" sz="1600" dirty="0">
                <a:latin typeface="Arial" panose="020B0604020202020204" pitchFamily="34" charset="0"/>
                <a:cs typeface="Arial" panose="020B0604020202020204" pitchFamily="34" charset="0"/>
              </a:rPr>
              <a:t> de pre-certificación</a:t>
            </a:r>
            <a:endParaRPr lang="es-ES" sz="1600"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_tradnl" sz="1600" dirty="0" err="1">
                <a:latin typeface="Arial" panose="020B0604020202020204" pitchFamily="34" charset="0"/>
                <a:cs typeface="Arial" panose="020B0604020202020204" pitchFamily="34" charset="0"/>
              </a:rPr>
              <a:t>Tests</a:t>
            </a:r>
            <a:r>
              <a:rPr lang="es-ES_tradnl" sz="1600" dirty="0">
                <a:latin typeface="Arial" panose="020B0604020202020204" pitchFamily="34" charset="0"/>
                <a:cs typeface="Arial" panose="020B0604020202020204" pitchFamily="34" charset="0"/>
              </a:rPr>
              <a:t> de certificación</a:t>
            </a:r>
            <a:endParaRPr lang="es-ES" sz="1600"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a:t>
            </a:r>
          </a:p>
        </p:txBody>
      </p:sp>
      <p:sp>
        <p:nvSpPr>
          <p:cNvPr id="11" name="CuadroTexto 5"/>
          <p:cNvSpPr txBox="1"/>
          <p:nvPr/>
        </p:nvSpPr>
        <p:spPr>
          <a:xfrm>
            <a:off x="1548797" y="3861048"/>
            <a:ext cx="4330700" cy="584776"/>
          </a:xfrm>
          <a:prstGeom prst="rect">
            <a:avLst/>
          </a:prstGeom>
          <a:solidFill>
            <a:srgbClr val="EEECE1"/>
          </a:solidFill>
        </p:spPr>
        <p:txBody>
          <a:bodyPr wrap="square" rtlCol="0">
            <a:spAutoFit/>
          </a:bodyPr>
          <a:lstStyle/>
          <a:p>
            <a:r>
              <a:rPr lang="es-ES" sz="1600" b="1" i="1" dirty="0">
                <a:solidFill>
                  <a:srgbClr val="953735"/>
                </a:solidFill>
                <a:latin typeface="Arial" panose="020B0604020202020204" pitchFamily="34" charset="0"/>
                <a:cs typeface="Arial" panose="020B0604020202020204" pitchFamily="34" charset="0"/>
              </a:rPr>
              <a:t>Página Segunda</a:t>
            </a:r>
          </a:p>
          <a:p>
            <a:pPr marL="285750" indent="-285750">
              <a:buClr>
                <a:srgbClr val="008000"/>
              </a:buClr>
              <a:buFont typeface="Wingdings" charset="2"/>
              <a:buChar char=""/>
            </a:pPr>
            <a:r>
              <a:rPr lang="es-ES" sz="1600" dirty="0">
                <a:latin typeface="Arial" panose="020B0604020202020204" pitchFamily="34" charset="0"/>
                <a:cs typeface="Arial" panose="020B0604020202020204" pitchFamily="34" charset="0"/>
              </a:rPr>
              <a:t>Control de Cambios</a:t>
            </a:r>
          </a:p>
        </p:txBody>
      </p:sp>
    </p:spTree>
    <p:extLst>
      <p:ext uri="{BB962C8B-B14F-4D97-AF65-F5344CB8AC3E}">
        <p14:creationId xmlns:p14="http://schemas.microsoft.com/office/powerpoint/2010/main" val="326619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15</a:t>
            </a:fld>
            <a:endParaRPr lang="en-US" sz="1600" dirty="0">
              <a:solidFill>
                <a:schemeClr val="bg1"/>
              </a:solidFill>
              <a:latin typeface="Arial" panose="020B0604020202020204" pitchFamily="34" charset="0"/>
              <a:cs typeface="Arial" panose="020B0604020202020204" pitchFamily="34" charset="0"/>
            </a:endParaRPr>
          </a:p>
        </p:txBody>
      </p:sp>
      <p:pic>
        <p:nvPicPr>
          <p:cNvPr id="10" name="Imagen 2"/>
          <p:cNvPicPr>
            <a:picLocks noChangeAspect="1"/>
          </p:cNvPicPr>
          <p:nvPr/>
        </p:nvPicPr>
        <p:blipFill>
          <a:blip r:embed="rId4"/>
          <a:stretch>
            <a:fillRect/>
          </a:stretch>
        </p:blipFill>
        <p:spPr>
          <a:xfrm>
            <a:off x="1540400" y="1314346"/>
            <a:ext cx="6333599" cy="5453254"/>
          </a:xfrm>
          <a:prstGeom prst="rect">
            <a:avLst/>
          </a:prstGeom>
          <a:effectLst>
            <a:outerShdw blurRad="50800" dist="38100" dir="2700000" sx="101000" sy="101000" algn="tl" rotWithShape="0">
              <a:srgbClr val="000000">
                <a:alpha val="43000"/>
              </a:srgbClr>
            </a:outerShdw>
          </a:effectLst>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271746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16</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1"/>
          <p:cNvPicPr>
            <a:picLocks noChangeAspect="1"/>
          </p:cNvPicPr>
          <p:nvPr/>
        </p:nvPicPr>
        <p:blipFill>
          <a:blip r:embed="rId4"/>
          <a:stretch>
            <a:fillRect/>
          </a:stretch>
        </p:blipFill>
        <p:spPr>
          <a:xfrm>
            <a:off x="881803" y="1344749"/>
            <a:ext cx="7909392" cy="5130801"/>
          </a:xfrm>
          <a:prstGeom prst="rect">
            <a:avLst/>
          </a:prstGeom>
          <a:effectLst>
            <a:outerShdw blurRad="50800" dist="38100" dir="2700000" sx="101000" sy="101000" algn="tl" rotWithShape="0">
              <a:srgbClr val="000000">
                <a:alpha val="43000"/>
              </a:srgbClr>
            </a:outerShdw>
          </a:effectLst>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36365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17</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1"/>
          <p:cNvPicPr>
            <a:picLocks noChangeAspect="1"/>
          </p:cNvPicPr>
          <p:nvPr/>
        </p:nvPicPr>
        <p:blipFill>
          <a:blip r:embed="rId4"/>
          <a:stretch>
            <a:fillRect/>
          </a:stretch>
        </p:blipFill>
        <p:spPr>
          <a:xfrm>
            <a:off x="2767052" y="1538689"/>
            <a:ext cx="3573388" cy="5160000"/>
          </a:xfrm>
          <a:prstGeom prst="rect">
            <a:avLst/>
          </a:prstGeom>
          <a:ln w="28575" cmpd="sng">
            <a:noFill/>
          </a:ln>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910652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18</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2"/>
          <p:cNvPicPr>
            <a:picLocks noChangeAspect="1"/>
          </p:cNvPicPr>
          <p:nvPr/>
        </p:nvPicPr>
        <p:blipFill rotWithShape="1">
          <a:blip r:embed="rId4"/>
          <a:srcRect l="1542" r="1672"/>
          <a:stretch/>
        </p:blipFill>
        <p:spPr>
          <a:xfrm>
            <a:off x="2730500" y="1337230"/>
            <a:ext cx="4505796" cy="5393770"/>
          </a:xfrm>
          <a:prstGeom prst="rect">
            <a:avLst/>
          </a:prstGeom>
          <a:ln w="28575" cmpd="sng">
            <a:noFill/>
          </a:ln>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7078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19</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1"/>
          <p:cNvPicPr>
            <a:picLocks noChangeAspect="1"/>
          </p:cNvPicPr>
          <p:nvPr/>
        </p:nvPicPr>
        <p:blipFill>
          <a:blip r:embed="rId4"/>
          <a:stretch>
            <a:fillRect/>
          </a:stretch>
        </p:blipFill>
        <p:spPr>
          <a:xfrm>
            <a:off x="1359640" y="1595966"/>
            <a:ext cx="6945227" cy="4119034"/>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97242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latin typeface="Arial" panose="020B0604020202020204" pitchFamily="34" charset="0"/>
                <a:cs typeface="Arial" panose="020B0604020202020204" pitchFamily="34" charset="0"/>
              </a:rPr>
              <a:t>2.1. La dirección de un proyecto industrial</a:t>
            </a:r>
            <a:endParaRPr lang="es-ES" sz="2400" dirty="0">
              <a:latin typeface="Arial" panose="020B0604020202020204" pitchFamily="34" charset="0"/>
              <a:cs typeface="Arial" panose="020B0604020202020204" pitchFamily="34" charset="0"/>
            </a:endParaRPr>
          </a:p>
          <a:p>
            <a:pPr lvl="0">
              <a:spcBef>
                <a:spcPts val="400"/>
              </a:spcBef>
            </a:pPr>
            <a:r>
              <a:rPr lang="es-ES_tradnl" sz="2400" dirty="0">
                <a:latin typeface="Arial" panose="020B0604020202020204" pitchFamily="34" charset="0"/>
                <a:cs typeface="Arial" panose="020B0604020202020204" pitchFamily="34" charset="0"/>
              </a:rPr>
              <a:t>2.2. Las especificaciones de un proyecto industrial</a:t>
            </a:r>
            <a:endParaRPr lang="es-ES" sz="2400" dirty="0">
              <a:latin typeface="Arial" panose="020B0604020202020204" pitchFamily="34" charset="0"/>
              <a:cs typeface="Arial" panose="020B0604020202020204" pitchFamily="34" charset="0"/>
            </a:endParaRPr>
          </a:p>
          <a:p>
            <a:pPr>
              <a:spcBef>
                <a:spcPts val="400"/>
              </a:spcBef>
            </a:pPr>
            <a:r>
              <a:rPr lang="es-ES_tradnl" sz="2400" dirty="0">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latin typeface="Arial" panose="020B0604020202020204" pitchFamily="34" charset="0"/>
                <a:cs typeface="Arial" panose="020B0604020202020204" pitchFamily="34" charset="0"/>
              </a:rPr>
              <a:t>2.6. La evaluación económica de un proyecto</a:t>
            </a:r>
            <a:endParaRPr lang="es-ES" sz="2400" dirty="0">
              <a:latin typeface="Arial" panose="020B0604020202020204" pitchFamily="34" charset="0"/>
              <a:cs typeface="Arial" panose="020B0604020202020204" pitchFamily="34" charset="0"/>
            </a:endParaRPr>
          </a:p>
          <a:p>
            <a:pPr lvl="0">
              <a:spcBef>
                <a:spcPts val="400"/>
              </a:spcBef>
            </a:pPr>
            <a:r>
              <a:rPr lang="es-ES_tradnl" sz="2400" dirty="0">
                <a:latin typeface="Arial" panose="020B0604020202020204" pitchFamily="34" charset="0"/>
                <a:cs typeface="Arial" panose="020B0604020202020204" pitchFamily="34" charset="0"/>
              </a:rPr>
              <a:t>2.7. La teoría de decisiones</a:t>
            </a:r>
            <a:endParaRPr lang="en-US" sz="3200" dirty="0"/>
          </a:p>
        </p:txBody>
      </p:sp>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936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20</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1"/>
          <p:cNvPicPr>
            <a:picLocks noChangeAspect="1"/>
          </p:cNvPicPr>
          <p:nvPr/>
        </p:nvPicPr>
        <p:blipFill rotWithShape="1">
          <a:blip r:embed="rId4"/>
          <a:srcRect t="-1" b="25058"/>
          <a:stretch/>
        </p:blipFill>
        <p:spPr>
          <a:xfrm>
            <a:off x="1187624" y="1628800"/>
            <a:ext cx="7172662" cy="4546600"/>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903164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21</a:t>
            </a:fld>
            <a:endParaRPr lang="en-US" sz="1600" dirty="0">
              <a:solidFill>
                <a:schemeClr val="bg1"/>
              </a:solidFill>
              <a:latin typeface="Arial" panose="020B0604020202020204" pitchFamily="34" charset="0"/>
              <a:cs typeface="Arial" panose="020B0604020202020204" pitchFamily="34" charset="0"/>
            </a:endParaRPr>
          </a:p>
        </p:txBody>
      </p:sp>
      <p:pic>
        <p:nvPicPr>
          <p:cNvPr id="10" name="Imagen 4"/>
          <p:cNvPicPr>
            <a:picLocks noChangeAspect="1"/>
          </p:cNvPicPr>
          <p:nvPr/>
        </p:nvPicPr>
        <p:blipFill rotWithShape="1">
          <a:blip r:embed="rId4"/>
          <a:srcRect b="26297"/>
          <a:stretch/>
        </p:blipFill>
        <p:spPr>
          <a:xfrm>
            <a:off x="1977746" y="1305411"/>
            <a:ext cx="4754494" cy="5277422"/>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2262594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102320" y="791126"/>
            <a:ext cx="773961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validación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22</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6"/>
          <p:cNvPicPr>
            <a:picLocks noChangeAspect="1"/>
          </p:cNvPicPr>
          <p:nvPr/>
        </p:nvPicPr>
        <p:blipFill>
          <a:blip r:embed="rId4"/>
          <a:stretch>
            <a:fillRect/>
          </a:stretch>
        </p:blipFill>
        <p:spPr>
          <a:xfrm>
            <a:off x="1715187" y="1402997"/>
            <a:ext cx="6261099" cy="5346700"/>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24397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23</a:t>
            </a:fld>
            <a:endParaRPr lang="en-US" sz="1600" dirty="0">
              <a:solidFill>
                <a:schemeClr val="bg1"/>
              </a:solidFill>
              <a:latin typeface="Arial" panose="020B0604020202020204" pitchFamily="34" charset="0"/>
              <a:cs typeface="Arial" panose="020B0604020202020204" pitchFamily="34" charset="0"/>
            </a:endParaRPr>
          </a:p>
        </p:txBody>
      </p:sp>
      <p:sp>
        <p:nvSpPr>
          <p:cNvPr id="10" name="CuadroTexto 2"/>
          <p:cNvSpPr txBox="1"/>
          <p:nvPr/>
        </p:nvSpPr>
        <p:spPr>
          <a:xfrm>
            <a:off x="866576" y="1327943"/>
            <a:ext cx="4330700" cy="2062103"/>
          </a:xfrm>
          <a:prstGeom prst="rect">
            <a:avLst/>
          </a:prstGeom>
          <a:solidFill>
            <a:schemeClr val="bg2"/>
          </a:solidFill>
        </p:spPr>
        <p:txBody>
          <a:bodyPr wrap="square" rtlCol="0">
            <a:spAutoFit/>
          </a:bodyPr>
          <a:lstStyle/>
          <a:p>
            <a:pPr lvl="0"/>
            <a:r>
              <a:rPr lang="es-ES_tradnl" sz="1600" b="1" i="1" dirty="0">
                <a:solidFill>
                  <a:schemeClr val="accent2">
                    <a:lumMod val="75000"/>
                  </a:schemeClr>
                </a:solidFill>
                <a:latin typeface="Arial" panose="020B0604020202020204" pitchFamily="34" charset="0"/>
                <a:cs typeface="Arial" panose="020B0604020202020204" pitchFamily="34" charset="0"/>
              </a:rPr>
              <a:t>Página Primera</a:t>
            </a:r>
            <a:endParaRPr lang="es-ES" sz="1600" b="1" dirty="0">
              <a:solidFill>
                <a:schemeClr val="accent2">
                  <a:lumMod val="75000"/>
                </a:schemeClr>
              </a:solidFill>
              <a:latin typeface="Arial" panose="020B0604020202020204" pitchFamily="34" charset="0"/>
              <a:cs typeface="Arial" panose="020B0604020202020204" pitchFamily="34" charset="0"/>
            </a:endParaRPr>
          </a:p>
          <a:p>
            <a:pPr marL="285750" lvl="0"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Título del proyecto.</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elabora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Persona que visa el cuaderno de ejecución y responsabilidades.</a:t>
            </a:r>
            <a:endParaRPr lang="es-ES" sz="1600" dirty="0">
              <a:latin typeface="Arial" panose="020B0604020202020204" pitchFamily="34" charset="0"/>
              <a:cs typeface="Arial" panose="020B0604020202020204" pitchFamily="34" charset="0"/>
            </a:endParaRPr>
          </a:p>
          <a:p>
            <a:pPr marL="285750" lvl="0"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Fecha del documento.</a:t>
            </a:r>
            <a:endParaRPr lang="es-ES" sz="1600" dirty="0">
              <a:latin typeface="Arial" panose="020B0604020202020204" pitchFamily="34" charset="0"/>
              <a:cs typeface="Arial" panose="020B0604020202020204" pitchFamily="34" charset="0"/>
            </a:endParaRPr>
          </a:p>
          <a:p>
            <a:pPr marL="285750" lvl="0"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Lista de distribución del documento.</a:t>
            </a:r>
            <a:endParaRPr lang="es-ES" sz="1600" dirty="0">
              <a:latin typeface="Arial" panose="020B0604020202020204" pitchFamily="34" charset="0"/>
              <a:cs typeface="Arial" panose="020B0604020202020204" pitchFamily="34" charset="0"/>
            </a:endParaRPr>
          </a:p>
        </p:txBody>
      </p:sp>
      <p:sp>
        <p:nvSpPr>
          <p:cNvPr id="11" name="CuadroTexto 4"/>
          <p:cNvSpPr txBox="1"/>
          <p:nvPr/>
        </p:nvSpPr>
        <p:spPr>
          <a:xfrm>
            <a:off x="853876" y="4084618"/>
            <a:ext cx="4330700" cy="2800766"/>
          </a:xfrm>
          <a:prstGeom prst="rect">
            <a:avLst/>
          </a:prstGeom>
          <a:solidFill>
            <a:srgbClr val="EEECE1"/>
          </a:solidFill>
        </p:spPr>
        <p:txBody>
          <a:bodyPr wrap="square" rtlCol="0">
            <a:spAutoFit/>
          </a:bodyPr>
          <a:lstStyle/>
          <a:p>
            <a:pPr lvl="0" algn="just"/>
            <a:r>
              <a:rPr lang="es-ES_tradnl" sz="1600" b="1" i="1" dirty="0">
                <a:solidFill>
                  <a:srgbClr val="953735"/>
                </a:solidFill>
                <a:latin typeface="Arial" panose="020B0604020202020204" pitchFamily="34" charset="0"/>
                <a:cs typeface="Arial" panose="020B0604020202020204" pitchFamily="34" charset="0"/>
              </a:rPr>
              <a:t>Pagina Tercera</a:t>
            </a:r>
            <a:endParaRPr lang="es-ES" sz="1600" b="1" dirty="0">
              <a:solidFill>
                <a:srgbClr val="953735"/>
              </a:solidFill>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Objetivo del proyecto.</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Descripción técnica del proyecto</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Especificaciones funcionales del proyecto.</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Estándares eléctricos aplicables.</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Condiciones medioambientales.</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Condiciones de fiabilidad.</a:t>
            </a:r>
            <a:endParaRPr lang="es-ES" sz="16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Coste del proyecto.</a:t>
            </a:r>
            <a:endParaRPr lang="es-ES" sz="16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Coste del producto.</a:t>
            </a:r>
            <a:endParaRPr lang="es-ES" sz="16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Plazos del proyecto.</a:t>
            </a:r>
            <a:endParaRPr lang="es-ES" sz="1600" dirty="0">
              <a:latin typeface="Arial" panose="020B0604020202020204" pitchFamily="34" charset="0"/>
              <a:cs typeface="Arial" panose="020B0604020202020204" pitchFamily="34" charset="0"/>
            </a:endParaRPr>
          </a:p>
        </p:txBody>
      </p:sp>
      <p:sp>
        <p:nvSpPr>
          <p:cNvPr id="12" name="CuadroTexto 5"/>
          <p:cNvSpPr txBox="1"/>
          <p:nvPr/>
        </p:nvSpPr>
        <p:spPr>
          <a:xfrm>
            <a:off x="866576" y="3461543"/>
            <a:ext cx="4330700" cy="584776"/>
          </a:xfrm>
          <a:prstGeom prst="rect">
            <a:avLst/>
          </a:prstGeom>
          <a:solidFill>
            <a:srgbClr val="EEECE1"/>
          </a:solidFill>
        </p:spPr>
        <p:txBody>
          <a:bodyPr wrap="square" rtlCol="0">
            <a:spAutoFit/>
          </a:bodyPr>
          <a:lstStyle/>
          <a:p>
            <a:r>
              <a:rPr lang="es-ES" sz="1600" b="1" i="1" dirty="0">
                <a:solidFill>
                  <a:srgbClr val="953735"/>
                </a:solidFill>
                <a:latin typeface="Arial" panose="020B0604020202020204" pitchFamily="34" charset="0"/>
                <a:cs typeface="Arial" panose="020B0604020202020204" pitchFamily="34" charset="0"/>
              </a:rPr>
              <a:t>Página Segunda</a:t>
            </a:r>
          </a:p>
          <a:p>
            <a:pPr marL="285750" indent="-285750">
              <a:buClr>
                <a:srgbClr val="008000"/>
              </a:buClr>
              <a:buFont typeface="Wingdings" charset="2"/>
              <a:buChar char=""/>
            </a:pPr>
            <a:r>
              <a:rPr lang="es-ES" sz="1600" dirty="0">
                <a:latin typeface="Arial" panose="020B0604020202020204" pitchFamily="34" charset="0"/>
                <a:cs typeface="Arial" panose="020B0604020202020204" pitchFamily="34" charset="0"/>
              </a:rPr>
              <a:t>Control de Cambios</a:t>
            </a:r>
          </a:p>
        </p:txBody>
      </p:sp>
      <p:sp>
        <p:nvSpPr>
          <p:cNvPr id="13" name="CuadroTexto 6"/>
          <p:cNvSpPr txBox="1"/>
          <p:nvPr/>
        </p:nvSpPr>
        <p:spPr>
          <a:xfrm>
            <a:off x="5292080" y="1340643"/>
            <a:ext cx="2819400" cy="1815882"/>
          </a:xfrm>
          <a:prstGeom prst="rect">
            <a:avLst/>
          </a:prstGeom>
          <a:solidFill>
            <a:srgbClr val="EEECE1"/>
          </a:solidFill>
        </p:spPr>
        <p:txBody>
          <a:bodyPr wrap="square" rtlCol="0">
            <a:spAutoFit/>
          </a:bodyPr>
          <a:lstStyle/>
          <a:p>
            <a:pPr lvl="0" algn="just">
              <a:buClr>
                <a:srgbClr val="008000"/>
              </a:buClr>
            </a:pPr>
            <a:r>
              <a:rPr lang="es-ES_tradnl" sz="1600" b="1" dirty="0">
                <a:solidFill>
                  <a:schemeClr val="accent2">
                    <a:lumMod val="75000"/>
                  </a:schemeClr>
                </a:solidFill>
                <a:latin typeface="Arial" panose="020B0604020202020204" pitchFamily="34" charset="0"/>
                <a:cs typeface="Arial" panose="020B0604020202020204" pitchFamily="34" charset="0"/>
              </a:rPr>
              <a:t>Página Cuarta</a:t>
            </a: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Equipo del Proyecto</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Director del proyecto.</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Equipo del proyecto.</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Asignación de responsabilidades</a:t>
            </a:r>
            <a:endParaRPr lang="es-ES" sz="1600" dirty="0">
              <a:latin typeface="Arial" panose="020B0604020202020204" pitchFamily="34" charset="0"/>
              <a:cs typeface="Arial" panose="020B0604020202020204" pitchFamily="34" charset="0"/>
            </a:endParaRPr>
          </a:p>
        </p:txBody>
      </p:sp>
      <p:sp>
        <p:nvSpPr>
          <p:cNvPr id="14" name="CuadroTexto 8"/>
          <p:cNvSpPr txBox="1"/>
          <p:nvPr/>
        </p:nvSpPr>
        <p:spPr>
          <a:xfrm>
            <a:off x="5309864" y="3356992"/>
            <a:ext cx="3798640" cy="3046988"/>
          </a:xfrm>
          <a:prstGeom prst="rect">
            <a:avLst/>
          </a:prstGeom>
          <a:solidFill>
            <a:srgbClr val="EEECE1"/>
          </a:solidFill>
        </p:spPr>
        <p:txBody>
          <a:bodyPr wrap="square" rtlCol="0">
            <a:spAutoFit/>
          </a:bodyPr>
          <a:lstStyle/>
          <a:p>
            <a:pPr lvl="0">
              <a:buClr>
                <a:srgbClr val="008000"/>
              </a:buClr>
            </a:pPr>
            <a:r>
              <a:rPr lang="es-ES_tradnl" sz="1600" b="1" dirty="0">
                <a:solidFill>
                  <a:srgbClr val="953735"/>
                </a:solidFill>
                <a:latin typeface="Arial" panose="020B0604020202020204" pitchFamily="34" charset="0"/>
                <a:cs typeface="Arial" panose="020B0604020202020204" pitchFamily="34" charset="0"/>
              </a:rPr>
              <a:t>Página Quinta y siguientes</a:t>
            </a:r>
          </a:p>
          <a:p>
            <a:pPr marL="285750" lvl="0"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Planificación y Seguimiento  del Proyecto</a:t>
            </a: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Diagrama de GANTT</a:t>
            </a: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Hitos del proyecto.</a:t>
            </a:r>
            <a:endParaRPr lang="es-ES" sz="1600" dirty="0">
              <a:latin typeface="Arial" panose="020B0604020202020204" pitchFamily="34" charset="0"/>
              <a:cs typeface="Arial" panose="020B0604020202020204" pitchFamily="34" charset="0"/>
            </a:endParaRP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Entregables del proyecto en los diferentes hitos.</a:t>
            </a:r>
            <a:endParaRPr lang="es-ES" sz="1600" dirty="0">
              <a:latin typeface="Arial" panose="020B0604020202020204" pitchFamily="34" charset="0"/>
              <a:cs typeface="Arial" panose="020B0604020202020204" pitchFamily="34" charset="0"/>
            </a:endParaRP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Revisores del proyecto.</a:t>
            </a:r>
            <a:endParaRPr lang="es-ES" sz="1600" dirty="0">
              <a:latin typeface="Arial" panose="020B0604020202020204" pitchFamily="34" charset="0"/>
              <a:cs typeface="Arial" panose="020B0604020202020204" pitchFamily="34" charset="0"/>
            </a:endParaRP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Calendario de reuniones.</a:t>
            </a:r>
            <a:endParaRPr lang="es-ES" sz="1600" dirty="0">
              <a:latin typeface="Arial" panose="020B0604020202020204" pitchFamily="34" charset="0"/>
              <a:cs typeface="Arial" panose="020B0604020202020204" pitchFamily="34" charset="0"/>
            </a:endParaRP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Calendario de revisiones.</a:t>
            </a:r>
            <a:endParaRPr lang="es-ES" sz="1600" dirty="0">
              <a:latin typeface="Arial" panose="020B0604020202020204" pitchFamily="34" charset="0"/>
              <a:cs typeface="Arial" panose="020B0604020202020204" pitchFamily="34" charset="0"/>
            </a:endParaRPr>
          </a:p>
          <a:p>
            <a:pPr marL="742950" lvl="1" indent="-285750">
              <a:buClr>
                <a:srgbClr val="008000"/>
              </a:buClr>
              <a:buFont typeface="Wingdings" charset="2"/>
              <a:buChar char="§"/>
            </a:pPr>
            <a:r>
              <a:rPr lang="es-ES_tradnl" sz="1600" dirty="0">
                <a:latin typeface="Arial" panose="020B0604020202020204" pitchFamily="34" charset="0"/>
                <a:cs typeface="Arial" panose="020B0604020202020204" pitchFamily="34" charset="0"/>
              </a:rPr>
              <a:t>Informes</a:t>
            </a:r>
          </a:p>
          <a:p>
            <a:pPr lvl="1">
              <a:buClr>
                <a:srgbClr val="008000"/>
              </a:buClr>
            </a:pPr>
            <a:endParaRPr lang="es-ES_tradnl"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821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24</a:t>
            </a:fld>
            <a:endParaRPr lang="en-US" sz="1600" dirty="0">
              <a:solidFill>
                <a:schemeClr val="bg1"/>
              </a:solidFill>
              <a:latin typeface="Arial" panose="020B0604020202020204" pitchFamily="34" charset="0"/>
              <a:cs typeface="Arial" panose="020B0604020202020204" pitchFamily="34" charset="0"/>
            </a:endParaRPr>
          </a:p>
        </p:txBody>
      </p:sp>
      <p:pic>
        <p:nvPicPr>
          <p:cNvPr id="15" name="Imagen 2"/>
          <p:cNvPicPr>
            <a:picLocks noChangeAspect="1"/>
          </p:cNvPicPr>
          <p:nvPr/>
        </p:nvPicPr>
        <p:blipFill>
          <a:blip r:embed="rId4"/>
          <a:stretch>
            <a:fillRect/>
          </a:stretch>
        </p:blipFill>
        <p:spPr>
          <a:xfrm>
            <a:off x="1979712" y="1471927"/>
            <a:ext cx="5957788" cy="5083818"/>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262138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25</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4"/>
          <p:cNvPicPr>
            <a:picLocks noChangeAspect="1"/>
          </p:cNvPicPr>
          <p:nvPr/>
        </p:nvPicPr>
        <p:blipFill>
          <a:blip r:embed="rId4"/>
          <a:stretch>
            <a:fillRect/>
          </a:stretch>
        </p:blipFill>
        <p:spPr>
          <a:xfrm>
            <a:off x="966903" y="1412776"/>
            <a:ext cx="7607387" cy="4991100"/>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41610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26</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1"/>
          <p:cNvPicPr>
            <a:picLocks noChangeAspect="1"/>
          </p:cNvPicPr>
          <p:nvPr/>
        </p:nvPicPr>
        <p:blipFill>
          <a:blip r:embed="rId4"/>
          <a:stretch>
            <a:fillRect/>
          </a:stretch>
        </p:blipFill>
        <p:spPr>
          <a:xfrm>
            <a:off x="906834" y="1556792"/>
            <a:ext cx="7960400" cy="4885060"/>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07993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27</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1"/>
          <p:cNvPicPr>
            <a:picLocks noChangeAspect="1"/>
          </p:cNvPicPr>
          <p:nvPr/>
        </p:nvPicPr>
        <p:blipFill>
          <a:blip r:embed="rId4"/>
          <a:stretch>
            <a:fillRect/>
          </a:stretch>
        </p:blipFill>
        <p:spPr>
          <a:xfrm>
            <a:off x="1019724" y="1628800"/>
            <a:ext cx="7819475" cy="4746600"/>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273200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28</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2"/>
          <p:cNvPicPr>
            <a:picLocks noChangeAspect="1"/>
          </p:cNvPicPr>
          <p:nvPr/>
        </p:nvPicPr>
        <p:blipFill>
          <a:blip r:embed="rId4"/>
          <a:stretch>
            <a:fillRect/>
          </a:stretch>
        </p:blipFill>
        <p:spPr>
          <a:xfrm>
            <a:off x="926333" y="1412776"/>
            <a:ext cx="7907930" cy="5165824"/>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1475511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99592"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Las especificaciones de un proyecto</a:t>
            </a:r>
          </a:p>
        </p:txBody>
      </p:sp>
      <p:sp>
        <p:nvSpPr>
          <p:cNvPr id="4" name="3 CuadroTexto"/>
          <p:cNvSpPr txBox="1"/>
          <p:nvPr/>
        </p:nvSpPr>
        <p:spPr>
          <a:xfrm>
            <a:off x="1043608" y="673532"/>
            <a:ext cx="72603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Cuaderno de especificaciones de gestión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29</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1"/>
          <p:cNvPicPr>
            <a:picLocks noChangeAspect="1"/>
          </p:cNvPicPr>
          <p:nvPr/>
        </p:nvPicPr>
        <p:blipFill>
          <a:blip r:embed="rId4"/>
          <a:stretch>
            <a:fillRect/>
          </a:stretch>
        </p:blipFill>
        <p:spPr>
          <a:xfrm>
            <a:off x="840522" y="1484784"/>
            <a:ext cx="8036777" cy="4746314"/>
          </a:xfrm>
          <a:prstGeom prst="rect">
            <a:avLst/>
          </a:prstGeom>
          <a:effectLst>
            <a:outerShdw blurRad="50800" dist="38100" dir="2700000" sx="101000" sy="101000" algn="tl" rotWithShape="0">
              <a:srgbClr val="000000">
                <a:alpha val="43000"/>
              </a:srgbClr>
            </a:outerShdw>
          </a:effectLst>
        </p:spPr>
      </p:pic>
    </p:spTree>
    <p:extLst>
      <p:ext uri="{BB962C8B-B14F-4D97-AF65-F5344CB8AC3E}">
        <p14:creationId xmlns:p14="http://schemas.microsoft.com/office/powerpoint/2010/main" val="267333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latin typeface="Arial" panose="020B0604020202020204" pitchFamily="34" charset="0"/>
                <a:cs typeface="Arial" panose="020B0604020202020204" pitchFamily="34" charset="0"/>
              </a:rPr>
              <a:t>2.1. La dirección de un proyecto industrial</a:t>
            </a:r>
            <a:endParaRPr lang="es-ES" sz="2400" dirty="0">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283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30</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0053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31</a:t>
            </a:fld>
            <a:endParaRPr lang="en-US" sz="1600" dirty="0">
              <a:solidFill>
                <a:schemeClr val="bg1"/>
              </a:solidFill>
              <a:latin typeface="Arial" panose="020B0604020202020204" pitchFamily="34" charset="0"/>
              <a:cs typeface="Arial" panose="020B0604020202020204" pitchFamily="34" charset="0"/>
            </a:endParaRPr>
          </a:p>
        </p:txBody>
      </p:sp>
      <p:grpSp>
        <p:nvGrpSpPr>
          <p:cNvPr id="8" name="Group 1"/>
          <p:cNvGrpSpPr>
            <a:grpSpLocks/>
          </p:cNvGrpSpPr>
          <p:nvPr/>
        </p:nvGrpSpPr>
        <p:grpSpPr bwMode="auto">
          <a:xfrm>
            <a:off x="741104" y="1637242"/>
            <a:ext cx="8331200" cy="4491038"/>
            <a:chOff x="374" y="2778"/>
            <a:chExt cx="13120" cy="7072"/>
          </a:xfrm>
          <a:effectLst>
            <a:outerShdw blurRad="50800" dist="38100" dir="2700000" algn="tl" rotWithShape="0">
              <a:schemeClr val="tx2">
                <a:lumMod val="60000"/>
                <a:lumOff val="40000"/>
                <a:alpha val="43000"/>
              </a:schemeClr>
            </a:outerShdw>
          </a:effectLst>
        </p:grpSpPr>
        <p:grpSp>
          <p:nvGrpSpPr>
            <p:cNvPr id="9" name="Group 2"/>
            <p:cNvGrpSpPr>
              <a:grpSpLocks/>
            </p:cNvGrpSpPr>
            <p:nvPr/>
          </p:nvGrpSpPr>
          <p:grpSpPr bwMode="auto">
            <a:xfrm>
              <a:off x="374" y="2778"/>
              <a:ext cx="13120" cy="7072"/>
              <a:chOff x="374" y="2778"/>
              <a:chExt cx="13120" cy="7072"/>
            </a:xfrm>
          </p:grpSpPr>
          <p:grpSp>
            <p:nvGrpSpPr>
              <p:cNvPr id="20" name="Group 3"/>
              <p:cNvGrpSpPr>
                <a:grpSpLocks/>
              </p:cNvGrpSpPr>
              <p:nvPr/>
            </p:nvGrpSpPr>
            <p:grpSpPr bwMode="auto">
              <a:xfrm>
                <a:off x="374" y="2778"/>
                <a:ext cx="13120" cy="7072"/>
                <a:chOff x="374" y="2778"/>
                <a:chExt cx="13120" cy="7072"/>
              </a:xfrm>
            </p:grpSpPr>
            <p:grpSp>
              <p:nvGrpSpPr>
                <p:cNvPr id="26" name="Group 4"/>
                <p:cNvGrpSpPr>
                  <a:grpSpLocks/>
                </p:cNvGrpSpPr>
                <p:nvPr/>
              </p:nvGrpSpPr>
              <p:grpSpPr bwMode="auto">
                <a:xfrm>
                  <a:off x="374" y="2778"/>
                  <a:ext cx="13120" cy="7072"/>
                  <a:chOff x="374" y="2778"/>
                  <a:chExt cx="13120" cy="7072"/>
                </a:xfrm>
              </p:grpSpPr>
              <p:sp>
                <p:nvSpPr>
                  <p:cNvPr id="28" name="Text Box 5"/>
                  <p:cNvSpPr txBox="1">
                    <a:spLocks noChangeArrowheads="1"/>
                  </p:cNvSpPr>
                  <p:nvPr/>
                </p:nvSpPr>
                <p:spPr bwMode="auto">
                  <a:xfrm>
                    <a:off x="374" y="4298"/>
                    <a:ext cx="2544" cy="1301"/>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ESTUDIO </a:t>
                    </a:r>
                    <a:r>
                      <a:rPr lang="es-ES" sz="1200" dirty="0">
                        <a:solidFill>
                          <a:srgbClr val="0000FF"/>
                        </a:solidFill>
                        <a:latin typeface="Cambria" charset="0"/>
                        <a:ea typeface="ÇlÇr ñæí©" charset="0"/>
                      </a:rPr>
                      <a:t>DEL PLIEGO DE ESPECIFICACIONES DEL PROYECTO</a:t>
                    </a:r>
                    <a:endParaRPr kumimoji="0" lang="es-ES" sz="2400" b="0" i="0" u="none" strike="noStrike" cap="none" normalizeH="0" baseline="0" dirty="0">
                      <a:ln>
                        <a:noFill/>
                      </a:ln>
                      <a:solidFill>
                        <a:srgbClr val="0000FF"/>
                      </a:solidFill>
                      <a:effectLst/>
                    </a:endParaRPr>
                  </a:p>
                </p:txBody>
              </p:sp>
              <p:sp>
                <p:nvSpPr>
                  <p:cNvPr id="29" name="Text Box 6"/>
                  <p:cNvSpPr txBox="1">
                    <a:spLocks noChangeArrowheads="1"/>
                  </p:cNvSpPr>
                  <p:nvPr/>
                </p:nvSpPr>
                <p:spPr bwMode="auto">
                  <a:xfrm>
                    <a:off x="3318" y="4410"/>
                    <a:ext cx="2389" cy="1088"/>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ESTRUCTURA WBS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INTERRELACIONES</a:t>
                    </a:r>
                    <a:endParaRPr kumimoji="0" lang="es-ES" sz="2400" b="0" i="0" u="none" strike="noStrike" cap="none" normalizeH="0" baseline="0" dirty="0">
                      <a:ln>
                        <a:noFill/>
                      </a:ln>
                      <a:solidFill>
                        <a:srgbClr val="0000FF"/>
                      </a:solidFill>
                      <a:effectLst/>
                    </a:endParaRPr>
                  </a:p>
                </p:txBody>
              </p:sp>
              <p:sp>
                <p:nvSpPr>
                  <p:cNvPr id="30" name="Text Box 7"/>
                  <p:cNvSpPr txBox="1">
                    <a:spLocks noChangeArrowheads="1"/>
                  </p:cNvSpPr>
                  <p:nvPr/>
                </p:nvSpPr>
                <p:spPr bwMode="auto">
                  <a:xfrm>
                    <a:off x="6418" y="2778"/>
                    <a:ext cx="1716" cy="952"/>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ASIGNACIÓN DE TIEMPOS </a:t>
                    </a:r>
                    <a:endParaRPr kumimoji="0" lang="es-ES" sz="2400" b="0" i="0" u="none" strike="noStrike" cap="none" normalizeH="0" baseline="0" dirty="0">
                      <a:ln>
                        <a:noFill/>
                      </a:ln>
                      <a:solidFill>
                        <a:srgbClr val="0000FF"/>
                      </a:solidFill>
                      <a:effectLst/>
                    </a:endParaRPr>
                  </a:p>
                </p:txBody>
              </p:sp>
              <p:sp>
                <p:nvSpPr>
                  <p:cNvPr id="31" name="Text Box 8"/>
                  <p:cNvSpPr txBox="1">
                    <a:spLocks noChangeArrowheads="1"/>
                  </p:cNvSpPr>
                  <p:nvPr/>
                </p:nvSpPr>
                <p:spPr bwMode="auto">
                  <a:xfrm>
                    <a:off x="9118" y="4410"/>
                    <a:ext cx="1900" cy="952"/>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DIAGRAMAS TEMPORALES Y DE COSTOS</a:t>
                    </a:r>
                    <a:endParaRPr kumimoji="0" lang="es-ES" sz="2400" b="0" i="0" u="none" strike="noStrike" cap="none" normalizeH="0" baseline="0" dirty="0">
                      <a:ln>
                        <a:noFill/>
                      </a:ln>
                      <a:solidFill>
                        <a:srgbClr val="0000FF"/>
                      </a:solidFill>
                      <a:effectLst/>
                    </a:endParaRPr>
                  </a:p>
                </p:txBody>
              </p:sp>
              <p:sp>
                <p:nvSpPr>
                  <p:cNvPr id="32" name="Text Box 9"/>
                  <p:cNvSpPr txBox="1">
                    <a:spLocks noChangeArrowheads="1"/>
                  </p:cNvSpPr>
                  <p:nvPr/>
                </p:nvSpPr>
                <p:spPr bwMode="auto">
                  <a:xfrm>
                    <a:off x="11618" y="4274"/>
                    <a:ext cx="1876" cy="1088"/>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EJECUCIÓN DEL PROYECTO</a:t>
                    </a:r>
                    <a:endParaRPr kumimoji="0" lang="es-ES" sz="2400" b="0" i="0" u="none" strike="noStrike" cap="none" normalizeH="0" baseline="0" dirty="0">
                      <a:ln>
                        <a:noFill/>
                      </a:ln>
                      <a:solidFill>
                        <a:srgbClr val="0000FF"/>
                      </a:solidFill>
                      <a:effectLst/>
                    </a:endParaRPr>
                  </a:p>
                </p:txBody>
              </p:sp>
              <p:sp>
                <p:nvSpPr>
                  <p:cNvPr id="33" name="Text Box 10"/>
                  <p:cNvSpPr txBox="1">
                    <a:spLocks noChangeArrowheads="1"/>
                  </p:cNvSpPr>
                  <p:nvPr/>
                </p:nvSpPr>
                <p:spPr bwMode="auto">
                  <a:xfrm>
                    <a:off x="5618" y="8898"/>
                    <a:ext cx="3600" cy="952"/>
                  </a:xfrm>
                  <a:prstGeom prst="rect">
                    <a:avLst/>
                  </a:prstGeom>
                  <a:solidFill>
                    <a:srgbClr val="FFFFFF"/>
                  </a:solidFill>
                  <a:ln w="3810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CONTROL DEL PROYECTO Y REPLANIFICACIONES</a:t>
                    </a:r>
                    <a:endParaRPr kumimoji="0" lang="es-ES" sz="2400" b="0" i="0" u="none" strike="noStrike" cap="none" normalizeH="0" baseline="0" dirty="0">
                      <a:ln>
                        <a:noFill/>
                      </a:ln>
                      <a:solidFill>
                        <a:srgbClr val="0000FF"/>
                      </a:solidFill>
                      <a:effectLst/>
                    </a:endParaRPr>
                  </a:p>
                </p:txBody>
              </p:sp>
              <p:sp>
                <p:nvSpPr>
                  <p:cNvPr id="34" name="Text Box 11"/>
                  <p:cNvSpPr txBox="1">
                    <a:spLocks noChangeArrowheads="1"/>
                  </p:cNvSpPr>
                  <p:nvPr/>
                </p:nvSpPr>
                <p:spPr bwMode="auto">
                  <a:xfrm>
                    <a:off x="6318" y="4410"/>
                    <a:ext cx="1900" cy="1088"/>
                  </a:xfrm>
                  <a:prstGeom prst="rect">
                    <a:avLst/>
                  </a:prstGeom>
                  <a:solidFill>
                    <a:srgbClr val="FFFFFF"/>
                  </a:solidFill>
                  <a:ln w="19050">
                    <a:solidFill>
                      <a:srgbClr val="0000FF"/>
                    </a:solidFill>
                    <a:miter lim="800000"/>
                    <a:headEnd/>
                    <a:tailEnd/>
                  </a:ln>
                  <a:effectLst>
                    <a:outerShdw blurRad="63500" dist="107763" dir="2700000" algn="ctr" rotWithShape="0">
                      <a:schemeClr val="accent4">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ASIGNACIÓN DE RECURSOS HUMANOS</a:t>
                    </a:r>
                    <a:endParaRPr kumimoji="0" lang="es-ES" sz="2400" b="0" i="0" u="none" strike="noStrike" cap="none" normalizeH="0" baseline="0" dirty="0">
                      <a:ln>
                        <a:noFill/>
                      </a:ln>
                      <a:solidFill>
                        <a:srgbClr val="0000FF"/>
                      </a:solidFill>
                      <a:effectLst/>
                    </a:endParaRPr>
                  </a:p>
                </p:txBody>
              </p:sp>
              <p:sp>
                <p:nvSpPr>
                  <p:cNvPr id="35" name="Text Box 12"/>
                  <p:cNvSpPr txBox="1">
                    <a:spLocks noChangeArrowheads="1"/>
                  </p:cNvSpPr>
                  <p:nvPr/>
                </p:nvSpPr>
                <p:spPr bwMode="auto">
                  <a:xfrm>
                    <a:off x="6318" y="6314"/>
                    <a:ext cx="1900" cy="1360"/>
                  </a:xfrm>
                  <a:prstGeom prst="rect">
                    <a:avLst/>
                  </a:prstGeom>
                  <a:solidFill>
                    <a:srgbClr val="FFFFFF"/>
                  </a:solidFill>
                  <a:ln w="19050">
                    <a:solidFill>
                      <a:srgbClr val="0000FF"/>
                    </a:solidFill>
                    <a:miter lim="800000"/>
                    <a:headEnd/>
                    <a:tailEnd/>
                  </a:ln>
                  <a:effectLst>
                    <a:outerShdw blurRad="63500" dist="107763" dir="2700000" algn="ctr" rotWithShape="0">
                      <a:srgbClr val="000000">
                        <a:alpha val="74998"/>
                      </a:srgb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rgbClr val="0000FF"/>
                        </a:solidFill>
                        <a:effectLst/>
                        <a:latin typeface="Cambria" charset="0"/>
                        <a:ea typeface="ÇlÇr ñæí©" charset="0"/>
                      </a:rPr>
                      <a:t>ASIGNACIÓN DE OTROS RECURSOS NECESARIOS</a:t>
                    </a:r>
                    <a:endParaRPr kumimoji="0" lang="es-ES" sz="2400" b="0" i="0" u="none" strike="noStrike" cap="none" normalizeH="0" baseline="0" dirty="0">
                      <a:ln>
                        <a:noFill/>
                      </a:ln>
                      <a:solidFill>
                        <a:srgbClr val="0000FF"/>
                      </a:solidFill>
                      <a:effectLst/>
                    </a:endParaRPr>
                  </a:p>
                </p:txBody>
              </p:sp>
            </p:grpSp>
            <p:sp>
              <p:nvSpPr>
                <p:cNvPr id="27" name="Line 13"/>
                <p:cNvSpPr>
                  <a:spLocks noChangeShapeType="1"/>
                </p:cNvSpPr>
                <p:nvPr/>
              </p:nvSpPr>
              <p:spPr bwMode="auto">
                <a:xfrm>
                  <a:off x="2918" y="4954"/>
                  <a:ext cx="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sp>
            <p:nvSpPr>
              <p:cNvPr id="21" name="Line 14"/>
              <p:cNvSpPr>
                <a:spLocks noChangeShapeType="1"/>
              </p:cNvSpPr>
              <p:nvPr/>
            </p:nvSpPr>
            <p:spPr bwMode="auto">
              <a:xfrm>
                <a:off x="5618" y="4954"/>
                <a:ext cx="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Line 15"/>
              <p:cNvSpPr>
                <a:spLocks noChangeShapeType="1"/>
              </p:cNvSpPr>
              <p:nvPr/>
            </p:nvSpPr>
            <p:spPr bwMode="auto">
              <a:xfrm>
                <a:off x="5818" y="3186"/>
                <a:ext cx="0" cy="38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3" name="Line 16"/>
              <p:cNvSpPr>
                <a:spLocks noChangeShapeType="1"/>
              </p:cNvSpPr>
              <p:nvPr/>
            </p:nvSpPr>
            <p:spPr bwMode="auto">
              <a:xfrm>
                <a:off x="5818" y="3186"/>
                <a:ext cx="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4" name="Line 17"/>
              <p:cNvSpPr>
                <a:spLocks noChangeShapeType="1"/>
              </p:cNvSpPr>
              <p:nvPr/>
            </p:nvSpPr>
            <p:spPr bwMode="auto">
              <a:xfrm>
                <a:off x="5818" y="4954"/>
                <a:ext cx="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5" name="Line 18"/>
              <p:cNvSpPr>
                <a:spLocks noChangeShapeType="1"/>
              </p:cNvSpPr>
              <p:nvPr/>
            </p:nvSpPr>
            <p:spPr bwMode="auto">
              <a:xfrm>
                <a:off x="5818" y="6994"/>
                <a:ext cx="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sp>
          <p:nvSpPr>
            <p:cNvPr id="10" name="Line 19"/>
            <p:cNvSpPr>
              <a:spLocks noChangeShapeType="1"/>
            </p:cNvSpPr>
            <p:nvPr/>
          </p:nvSpPr>
          <p:spPr bwMode="auto">
            <a:xfrm>
              <a:off x="8136" y="3320"/>
              <a:ext cx="383"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Line 20"/>
            <p:cNvSpPr>
              <a:spLocks noChangeShapeType="1"/>
            </p:cNvSpPr>
            <p:nvPr/>
          </p:nvSpPr>
          <p:spPr bwMode="auto">
            <a:xfrm flipV="1">
              <a:off x="8518" y="3322"/>
              <a:ext cx="0" cy="3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Line 21"/>
            <p:cNvSpPr>
              <a:spLocks noChangeShapeType="1"/>
            </p:cNvSpPr>
            <p:nvPr/>
          </p:nvSpPr>
          <p:spPr bwMode="auto">
            <a:xfrm>
              <a:off x="8218" y="4954"/>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Line 22"/>
            <p:cNvSpPr>
              <a:spLocks noChangeShapeType="1"/>
            </p:cNvSpPr>
            <p:nvPr/>
          </p:nvSpPr>
          <p:spPr bwMode="auto">
            <a:xfrm>
              <a:off x="8218" y="6994"/>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Line 23"/>
            <p:cNvSpPr>
              <a:spLocks noChangeShapeType="1"/>
            </p:cNvSpPr>
            <p:nvPr/>
          </p:nvSpPr>
          <p:spPr bwMode="auto">
            <a:xfrm>
              <a:off x="8518" y="4954"/>
              <a:ext cx="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Line 24"/>
            <p:cNvSpPr>
              <a:spLocks noChangeShapeType="1"/>
            </p:cNvSpPr>
            <p:nvPr/>
          </p:nvSpPr>
          <p:spPr bwMode="auto">
            <a:xfrm>
              <a:off x="11018" y="4818"/>
              <a:ext cx="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6" name="Line 25"/>
            <p:cNvSpPr>
              <a:spLocks noChangeShapeType="1"/>
            </p:cNvSpPr>
            <p:nvPr/>
          </p:nvSpPr>
          <p:spPr bwMode="auto">
            <a:xfrm>
              <a:off x="13018" y="5362"/>
              <a:ext cx="0" cy="408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Line 26"/>
            <p:cNvSpPr>
              <a:spLocks noChangeShapeType="1"/>
            </p:cNvSpPr>
            <p:nvPr/>
          </p:nvSpPr>
          <p:spPr bwMode="auto">
            <a:xfrm flipH="1">
              <a:off x="9218" y="9442"/>
              <a:ext cx="38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8" name="Line 27"/>
            <p:cNvSpPr>
              <a:spLocks noChangeShapeType="1"/>
            </p:cNvSpPr>
            <p:nvPr/>
          </p:nvSpPr>
          <p:spPr bwMode="auto">
            <a:xfrm flipH="1">
              <a:off x="3118" y="9442"/>
              <a:ext cx="25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Line 28"/>
            <p:cNvSpPr>
              <a:spLocks noChangeShapeType="1"/>
            </p:cNvSpPr>
            <p:nvPr/>
          </p:nvSpPr>
          <p:spPr bwMode="auto">
            <a:xfrm flipV="1">
              <a:off x="3118" y="4954"/>
              <a:ext cx="0" cy="4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sp>
        <p:nvSpPr>
          <p:cNvPr id="36" name="35 CuadroTexto"/>
          <p:cNvSpPr txBox="1"/>
          <p:nvPr/>
        </p:nvSpPr>
        <p:spPr>
          <a:xfrm>
            <a:off x="2699792" y="791126"/>
            <a:ext cx="4257897"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ciclo de planificación</a:t>
            </a:r>
          </a:p>
        </p:txBody>
      </p:sp>
    </p:spTree>
    <p:extLst>
      <p:ext uri="{BB962C8B-B14F-4D97-AF65-F5344CB8AC3E}">
        <p14:creationId xmlns:p14="http://schemas.microsoft.com/office/powerpoint/2010/main" val="3620647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32</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791126"/>
            <a:ext cx="4721164"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Estructura de tareas (</a:t>
            </a:r>
            <a:r>
              <a:rPr lang="es-ES" sz="2800" b="1" u="sng" dirty="0" err="1">
                <a:solidFill>
                  <a:schemeClr val="accent3">
                    <a:lumMod val="50000"/>
                  </a:schemeClr>
                </a:solidFill>
                <a:latin typeface="Arial" panose="020B0604020202020204" pitchFamily="34" charset="0"/>
                <a:cs typeface="Arial" panose="020B0604020202020204" pitchFamily="34" charset="0"/>
              </a:rPr>
              <a:t>EDT</a:t>
            </a:r>
            <a:r>
              <a:rPr lang="es-ES" sz="2800" b="1" u="sng" dirty="0">
                <a:solidFill>
                  <a:schemeClr val="accent3">
                    <a:lumMod val="50000"/>
                  </a:schemeClr>
                </a:solidFill>
                <a:latin typeface="Arial" panose="020B0604020202020204" pitchFamily="34" charset="0"/>
                <a:cs typeface="Arial" panose="020B0604020202020204" pitchFamily="34" charset="0"/>
              </a:rPr>
              <a:t>)</a:t>
            </a:r>
          </a:p>
        </p:txBody>
      </p:sp>
      <p:sp>
        <p:nvSpPr>
          <p:cNvPr id="37" name="36 CuadroTexto"/>
          <p:cNvSpPr txBox="1"/>
          <p:nvPr/>
        </p:nvSpPr>
        <p:spPr>
          <a:xfrm>
            <a:off x="1975443" y="1314346"/>
            <a:ext cx="5788701" cy="523220"/>
          </a:xfrm>
          <a:prstGeom prst="rect">
            <a:avLst/>
          </a:prstGeom>
          <a:noFill/>
        </p:spPr>
        <p:txBody>
          <a:bodyPr wrap="none" rtlCol="0">
            <a:spAutoFit/>
          </a:bodyPr>
          <a:lstStyle/>
          <a:p>
            <a:r>
              <a:rPr lang="es-ES" sz="2800" dirty="0">
                <a:solidFill>
                  <a:schemeClr val="accent3">
                    <a:lumMod val="50000"/>
                  </a:schemeClr>
                </a:solidFill>
                <a:latin typeface="Arial" panose="020B0604020202020204" pitchFamily="34" charset="0"/>
                <a:cs typeface="Arial" panose="020B0604020202020204" pitchFamily="34" charset="0"/>
              </a:rPr>
              <a:t>"</a:t>
            </a:r>
            <a:r>
              <a:rPr lang="es-ES" sz="2800" dirty="0" err="1">
                <a:solidFill>
                  <a:schemeClr val="accent3">
                    <a:lumMod val="50000"/>
                  </a:schemeClr>
                </a:solidFill>
                <a:latin typeface="Arial" panose="020B0604020202020204" pitchFamily="34" charset="0"/>
                <a:cs typeface="Arial" panose="020B0604020202020204" pitchFamily="34" charset="0"/>
              </a:rPr>
              <a:t>Work</a:t>
            </a:r>
            <a:r>
              <a:rPr lang="es-ES" sz="2800" dirty="0">
                <a:solidFill>
                  <a:schemeClr val="accent3">
                    <a:lumMod val="50000"/>
                  </a:schemeClr>
                </a:solidFill>
                <a:latin typeface="Arial" panose="020B0604020202020204" pitchFamily="34" charset="0"/>
                <a:cs typeface="Arial" panose="020B0604020202020204" pitchFamily="34" charset="0"/>
              </a:rPr>
              <a:t> </a:t>
            </a:r>
            <a:r>
              <a:rPr lang="es-ES" sz="2800" dirty="0" err="1">
                <a:solidFill>
                  <a:schemeClr val="accent3">
                    <a:lumMod val="50000"/>
                  </a:schemeClr>
                </a:solidFill>
                <a:latin typeface="Arial" panose="020B0604020202020204" pitchFamily="34" charset="0"/>
                <a:cs typeface="Arial" panose="020B0604020202020204" pitchFamily="34" charset="0"/>
              </a:rPr>
              <a:t>breakdown</a:t>
            </a:r>
            <a:r>
              <a:rPr lang="es-ES" sz="2800" dirty="0">
                <a:solidFill>
                  <a:schemeClr val="accent3">
                    <a:lumMod val="50000"/>
                  </a:schemeClr>
                </a:solidFill>
                <a:latin typeface="Arial" panose="020B0604020202020204" pitchFamily="34" charset="0"/>
                <a:cs typeface="Arial" panose="020B0604020202020204" pitchFamily="34" charset="0"/>
              </a:rPr>
              <a:t> </a:t>
            </a:r>
            <a:r>
              <a:rPr lang="es-ES" sz="2800" dirty="0" err="1">
                <a:solidFill>
                  <a:schemeClr val="accent3">
                    <a:lumMod val="50000"/>
                  </a:schemeClr>
                </a:solidFill>
                <a:latin typeface="Arial" panose="020B0604020202020204" pitchFamily="34" charset="0"/>
                <a:cs typeface="Arial" panose="020B0604020202020204" pitchFamily="34" charset="0"/>
              </a:rPr>
              <a:t>structure</a:t>
            </a:r>
            <a:r>
              <a:rPr lang="es-ES" sz="2800" dirty="0">
                <a:solidFill>
                  <a:schemeClr val="accent3">
                    <a:lumMod val="50000"/>
                  </a:schemeClr>
                </a:solidFill>
                <a:latin typeface="Arial" panose="020B0604020202020204" pitchFamily="34" charset="0"/>
                <a:cs typeface="Arial" panose="020B0604020202020204" pitchFamily="34" charset="0"/>
              </a:rPr>
              <a:t> (</a:t>
            </a:r>
            <a:r>
              <a:rPr lang="es-ES" sz="2800" dirty="0" err="1">
                <a:solidFill>
                  <a:schemeClr val="accent3">
                    <a:lumMod val="50000"/>
                  </a:schemeClr>
                </a:solidFill>
                <a:latin typeface="Arial" panose="020B0604020202020204" pitchFamily="34" charset="0"/>
                <a:cs typeface="Arial" panose="020B0604020202020204" pitchFamily="34" charset="0"/>
              </a:rPr>
              <a:t>WBS</a:t>
            </a:r>
            <a:r>
              <a:rPr lang="es-ES" sz="2800" dirty="0">
                <a:solidFill>
                  <a:schemeClr val="accent3">
                    <a:lumMod val="50000"/>
                  </a:schemeClr>
                </a:solidFill>
                <a:latin typeface="Arial" panose="020B0604020202020204" pitchFamily="34" charset="0"/>
                <a:cs typeface="Arial" panose="020B0604020202020204" pitchFamily="34" charset="0"/>
              </a:rPr>
              <a:t>)"</a:t>
            </a:r>
          </a:p>
        </p:txBody>
      </p:sp>
      <p:sp>
        <p:nvSpPr>
          <p:cNvPr id="4" name="3 CuadroTexto"/>
          <p:cNvSpPr txBox="1"/>
          <p:nvPr/>
        </p:nvSpPr>
        <p:spPr>
          <a:xfrm>
            <a:off x="971600" y="1877548"/>
            <a:ext cx="6564618" cy="4016484"/>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Representación jerárquica de las tareas:</a:t>
            </a:r>
          </a:p>
          <a:p>
            <a:pPr marL="742950" lvl="1" indent="-285750">
              <a:lnSpc>
                <a:spcPct val="150000"/>
              </a:lnSpc>
              <a:buClr>
                <a:srgbClr val="008000"/>
              </a:buClr>
              <a:buFont typeface="Wingdings" charset="2"/>
              <a:buChar char=""/>
            </a:pPr>
            <a:r>
              <a:rPr lang="es-ES_tradnl" sz="1600" dirty="0">
                <a:latin typeface="Arial" panose="020B0604020202020204" pitchFamily="34" charset="0"/>
                <a:cs typeface="Arial" panose="020B0604020202020204" pitchFamily="34" charset="0"/>
              </a:rPr>
              <a:t>Nombre de la tarea</a:t>
            </a:r>
            <a:endParaRPr lang="es-ES" sz="1600"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_tradnl" sz="1600" dirty="0">
                <a:latin typeface="Arial" panose="020B0604020202020204" pitchFamily="34" charset="0"/>
                <a:cs typeface="Arial" panose="020B0604020202020204" pitchFamily="34" charset="0"/>
              </a:rPr>
              <a:t>Precedencias</a:t>
            </a:r>
            <a:endParaRPr lang="es-ES" sz="1600"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_tradnl" sz="1600" dirty="0">
                <a:latin typeface="Arial" panose="020B0604020202020204" pitchFamily="34" charset="0"/>
                <a:cs typeface="Arial" panose="020B0604020202020204" pitchFamily="34" charset="0"/>
              </a:rPr>
              <a:t>Personal asignado a dicha tarea</a:t>
            </a:r>
            <a:endParaRPr lang="es-ES" sz="1600"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_tradnl" sz="1600" dirty="0">
                <a:latin typeface="Arial" panose="020B0604020202020204" pitchFamily="34" charset="0"/>
                <a:cs typeface="Arial" panose="020B0604020202020204" pitchFamily="34" charset="0"/>
              </a:rPr>
              <a:t>Coste de la tarea</a:t>
            </a:r>
            <a:endParaRPr lang="es-ES" sz="1600"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_tradnl" sz="1600" dirty="0">
                <a:latin typeface="Arial" panose="020B0604020202020204" pitchFamily="34" charset="0"/>
                <a:cs typeface="Arial" panose="020B0604020202020204" pitchFamily="34" charset="0"/>
              </a:rPr>
              <a:t>Duración de la tarea</a:t>
            </a:r>
          </a:p>
          <a:p>
            <a:pPr>
              <a:lnSpc>
                <a:spcPct val="150000"/>
              </a:lnSpc>
              <a:buClr>
                <a:srgbClr val="008000"/>
              </a:buClr>
            </a:pPr>
            <a:r>
              <a:rPr lang="es-ES_tradnl" sz="1600" b="1" dirty="0">
                <a:latin typeface="Arial" panose="020B0604020202020204" pitchFamily="34" charset="0"/>
                <a:cs typeface="Arial" panose="020B0604020202020204" pitchFamily="34" charset="0"/>
              </a:rPr>
              <a:t>Mínima</a:t>
            </a:r>
            <a:r>
              <a:rPr lang="es-ES_tradnl" sz="1600" dirty="0">
                <a:latin typeface="Arial" panose="020B0604020202020204" pitchFamily="34" charset="0"/>
                <a:cs typeface="Arial" panose="020B0604020202020204" pitchFamily="34" charset="0"/>
              </a:rPr>
              <a:t> para que las tareas sean fácilmente </a:t>
            </a:r>
            <a:r>
              <a:rPr lang="es-ES_tradnl" sz="1600" b="1" dirty="0">
                <a:latin typeface="Arial" panose="020B0604020202020204" pitchFamily="34" charset="0"/>
                <a:cs typeface="Arial" panose="020B0604020202020204" pitchFamily="34" charset="0"/>
              </a:rPr>
              <a:t>medibles y panificables</a:t>
            </a:r>
          </a:p>
          <a:p>
            <a:pPr>
              <a:lnSpc>
                <a:spcPct val="150000"/>
              </a:lnSpc>
              <a:buClr>
                <a:srgbClr val="008000"/>
              </a:buClr>
            </a:pPr>
            <a:r>
              <a:rPr lang="es-ES_tradnl" sz="1600" b="1" dirty="0">
                <a:latin typeface="Arial" panose="020B0604020202020204" pitchFamily="34" charset="0"/>
                <a:cs typeface="Arial" panose="020B0604020202020204" pitchFamily="34" charset="0"/>
              </a:rPr>
              <a:t>Conocimiento de: </a:t>
            </a:r>
            <a:endParaRPr lang="es-ES" sz="1600" b="1"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 b="1" dirty="0">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Tareas y </a:t>
            </a:r>
            <a:r>
              <a:rPr lang="es-ES" sz="1600" dirty="0" err="1">
                <a:latin typeface="Arial" panose="020B0604020202020204" pitchFamily="34" charset="0"/>
                <a:cs typeface="Arial" panose="020B0604020202020204" pitchFamily="34" charset="0"/>
              </a:rPr>
              <a:t>subtareas</a:t>
            </a:r>
            <a:endParaRPr lang="es-ES" sz="1600" dirty="0">
              <a:latin typeface="Arial" panose="020B0604020202020204" pitchFamily="34" charset="0"/>
              <a:cs typeface="Arial" panose="020B0604020202020204" pitchFamily="34" charset="0"/>
            </a:endParaRPr>
          </a:p>
          <a:p>
            <a:pPr marL="742950" lvl="1" indent="-285750">
              <a:lnSpc>
                <a:spcPct val="150000"/>
              </a:lnSpc>
              <a:buClr>
                <a:srgbClr val="008000"/>
              </a:buClr>
              <a:buFont typeface="Wingdings" charset="2"/>
              <a:buChar char=""/>
            </a:pPr>
            <a:r>
              <a:rPr lang="es-ES" sz="1600" dirty="0">
                <a:latin typeface="Arial" panose="020B0604020202020204" pitchFamily="34" charset="0"/>
                <a:cs typeface="Arial" panose="020B0604020202020204" pitchFamily="34" charset="0"/>
              </a:rPr>
              <a:t>Recursos</a:t>
            </a:r>
            <a:endParaRPr lang="es-ES_tradnl" sz="1600" dirty="0">
              <a:latin typeface="Arial" panose="020B0604020202020204" pitchFamily="34" charset="0"/>
              <a:cs typeface="Arial" panose="020B0604020202020204" pitchFamily="34" charset="0"/>
            </a:endParaRPr>
          </a:p>
          <a:p>
            <a:endParaRPr lang="es-E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729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33</a:t>
            </a:fld>
            <a:endParaRPr lang="en-US" sz="1600" dirty="0">
              <a:solidFill>
                <a:schemeClr val="bg1"/>
              </a:solidFill>
              <a:latin typeface="Arial" panose="020B0604020202020204" pitchFamily="34" charset="0"/>
              <a:cs typeface="Arial" panose="020B0604020202020204" pitchFamily="34" charset="0"/>
            </a:endParaRPr>
          </a:p>
        </p:txBody>
      </p:sp>
      <p:pic>
        <p:nvPicPr>
          <p:cNvPr id="10" name="Imagen 1"/>
          <p:cNvPicPr>
            <a:picLocks noChangeAspect="1"/>
          </p:cNvPicPr>
          <p:nvPr/>
        </p:nvPicPr>
        <p:blipFill>
          <a:blip r:embed="rId4"/>
          <a:stretch>
            <a:fillRect/>
          </a:stretch>
        </p:blipFill>
        <p:spPr>
          <a:xfrm>
            <a:off x="992684" y="1340768"/>
            <a:ext cx="8169813" cy="5286300"/>
          </a:xfrm>
          <a:prstGeom prst="rect">
            <a:avLst/>
          </a:prstGeom>
        </p:spPr>
      </p:pic>
      <p:pic>
        <p:nvPicPr>
          <p:cNvPr id="11" name="Imagen 7"/>
          <p:cNvPicPr>
            <a:picLocks noChangeAspect="1"/>
          </p:cNvPicPr>
          <p:nvPr/>
        </p:nvPicPr>
        <p:blipFill rotWithShape="1">
          <a:blip r:embed="rId5">
            <a:alphaModFix amt="10000"/>
            <a:extLst>
              <a:ext uri="{BEBA8EAE-BF5A-486C-A8C5-ECC9F3942E4B}">
                <a14:imgProps xmlns:a14="http://schemas.microsoft.com/office/drawing/2010/main">
                  <a14:imgLayer r:embed="rId6">
                    <a14:imgEffect>
                      <a14:backgroundRemoval t="0" b="73664" l="0" r="100000">
                        <a14:foregroundMark x1="55948" y1="62931" x2="55948" y2="62931"/>
                        <a14:foregroundMark x1="36255" y1="53319" x2="36255" y2="53319"/>
                        <a14:foregroundMark x1="35003" y1="40647" x2="35003" y2="40647"/>
                        <a14:foregroundMark x1="25953" y1="10991" x2="25953" y2="10991"/>
                      </a14:backgroundRemoval>
                    </a14:imgEffect>
                  </a14:imgLayer>
                </a14:imgProps>
              </a:ext>
            </a:extLst>
          </a:blip>
          <a:srcRect b="26389"/>
          <a:stretch/>
        </p:blipFill>
        <p:spPr>
          <a:xfrm>
            <a:off x="2459534" y="1138974"/>
            <a:ext cx="5695403" cy="5535846"/>
          </a:xfrm>
          <a:prstGeom prst="rect">
            <a:avLst/>
          </a:prstGeom>
        </p:spPr>
      </p:pic>
      <p:sp>
        <p:nvSpPr>
          <p:cNvPr id="36" name="35 CuadroTexto"/>
          <p:cNvSpPr txBox="1"/>
          <p:nvPr/>
        </p:nvSpPr>
        <p:spPr>
          <a:xfrm>
            <a:off x="2699792" y="620688"/>
            <a:ext cx="4721164"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Estructura de tareas (</a:t>
            </a:r>
            <a:r>
              <a:rPr lang="es-ES" sz="2800" b="1" u="sng" dirty="0" err="1">
                <a:solidFill>
                  <a:schemeClr val="accent3">
                    <a:lumMod val="50000"/>
                  </a:schemeClr>
                </a:solidFill>
                <a:latin typeface="Arial" panose="020B0604020202020204" pitchFamily="34" charset="0"/>
                <a:cs typeface="Arial" panose="020B0604020202020204" pitchFamily="34" charset="0"/>
              </a:rPr>
              <a:t>EDT</a:t>
            </a:r>
            <a:r>
              <a:rPr lang="es-ES" sz="2800" b="1" u="sng" dirty="0">
                <a:solidFill>
                  <a:schemeClr val="accent3">
                    <a:lumMod val="50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70861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34</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4721164"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Estructura de tareas (</a:t>
            </a:r>
            <a:r>
              <a:rPr lang="es-ES" sz="2800" b="1" u="sng" dirty="0" err="1">
                <a:solidFill>
                  <a:schemeClr val="accent3">
                    <a:lumMod val="50000"/>
                  </a:schemeClr>
                </a:solidFill>
                <a:latin typeface="Arial" panose="020B0604020202020204" pitchFamily="34" charset="0"/>
                <a:cs typeface="Arial" panose="020B0604020202020204" pitchFamily="34" charset="0"/>
              </a:rPr>
              <a:t>EDT</a:t>
            </a:r>
            <a:r>
              <a:rPr lang="es-ES" sz="2800" b="1" u="sng" dirty="0">
                <a:solidFill>
                  <a:schemeClr val="accent3">
                    <a:lumMod val="50000"/>
                  </a:schemeClr>
                </a:solidFill>
                <a:latin typeface="Arial" panose="020B0604020202020204" pitchFamily="34" charset="0"/>
                <a:cs typeface="Arial" panose="020B0604020202020204" pitchFamily="34" charset="0"/>
              </a:rPr>
              <a:t>)</a:t>
            </a:r>
          </a:p>
        </p:txBody>
      </p:sp>
      <p:pic>
        <p:nvPicPr>
          <p:cNvPr id="9" name="Imagen 4"/>
          <p:cNvPicPr>
            <a:picLocks noChangeAspect="1"/>
          </p:cNvPicPr>
          <p:nvPr/>
        </p:nvPicPr>
        <p:blipFill>
          <a:blip r:embed="rId4"/>
          <a:stretch>
            <a:fillRect/>
          </a:stretch>
        </p:blipFill>
        <p:spPr>
          <a:xfrm>
            <a:off x="930731" y="1143908"/>
            <a:ext cx="8022231" cy="4949388"/>
          </a:xfrm>
          <a:prstGeom prst="rect">
            <a:avLst/>
          </a:prstGeom>
        </p:spPr>
      </p:pic>
    </p:spTree>
    <p:extLst>
      <p:ext uri="{BB962C8B-B14F-4D97-AF65-F5344CB8AC3E}">
        <p14:creationId xmlns:p14="http://schemas.microsoft.com/office/powerpoint/2010/main" val="150078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35</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sp>
        <p:nvSpPr>
          <p:cNvPr id="4" name="3 Rectángulo"/>
          <p:cNvSpPr/>
          <p:nvPr/>
        </p:nvSpPr>
        <p:spPr>
          <a:xfrm>
            <a:off x="899592" y="1268760"/>
            <a:ext cx="7416824" cy="3677930"/>
          </a:xfrm>
          <a:prstGeom prst="rect">
            <a:avLst/>
          </a:prstGeom>
        </p:spPr>
        <p:txBody>
          <a:bodyPr wrap="square">
            <a:spAutoFit/>
          </a:bodyPr>
          <a:lstStyle/>
          <a:p>
            <a:r>
              <a:rPr lang="es-ES_tradnl" dirty="0">
                <a:latin typeface="Arial" panose="020B0604020202020204" pitchFamily="34" charset="0"/>
                <a:cs typeface="Arial" panose="020B0604020202020204" pitchFamily="34" charset="0"/>
              </a:rPr>
              <a:t>Los diagramas de GANTT son diagramas de barras cuya longitud es indicación de la duración de la actividad y dan información de:</a:t>
            </a:r>
          </a:p>
          <a:p>
            <a:endParaRPr lang="es-ES_tradnl"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Duración de la actividad</a:t>
            </a: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Precedencias</a:t>
            </a: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Fechas mas tempranas y mas tardías  de comienzo de la actividad</a:t>
            </a: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Fechas mas tempranas y mas tardías  de finalización de la actividad</a:t>
            </a: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Holguras</a:t>
            </a:r>
          </a:p>
          <a:p>
            <a:pPr marL="285750" indent="-285750" algn="just">
              <a:spcAft>
                <a:spcPts val="600"/>
              </a:spcAft>
              <a:buClr>
                <a:srgbClr val="008000"/>
              </a:buClr>
              <a:buFont typeface="Wingdings" charset="2"/>
              <a:buChar char=""/>
            </a:pPr>
            <a:r>
              <a:rPr lang="es-ES">
                <a:latin typeface="Arial" panose="020B0604020202020204" pitchFamily="34" charset="0"/>
                <a:cs typeface="Arial" panose="020B0604020202020204" pitchFamily="34" charset="0"/>
              </a:rPr>
              <a:t>Camino crítico</a:t>
            </a:r>
            <a:endParaRPr lang="es-ES" dirty="0">
              <a:latin typeface="Arial" panose="020B0604020202020204" pitchFamily="34" charset="0"/>
              <a:cs typeface="Arial" panose="020B0604020202020204" pitchFamily="34" charset="0"/>
            </a:endParaRP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Fecha de finalización del proyecto</a:t>
            </a:r>
          </a:p>
          <a:p>
            <a:pPr marL="285750" indent="-285750" algn="just">
              <a:spcAft>
                <a:spcPts val="600"/>
              </a:spcAft>
              <a:buClr>
                <a:srgbClr val="008000"/>
              </a:buClr>
              <a:buFont typeface="Wingdings" charset="2"/>
              <a:buChar char=""/>
            </a:pPr>
            <a:r>
              <a:rPr lang="es-ES" dirty="0">
                <a:latin typeface="Arial" panose="020B0604020202020204" pitchFamily="34" charset="0"/>
                <a:cs typeface="Arial" panose="020B0604020202020204" pitchFamily="34" charset="0"/>
              </a:rPr>
              <a:t>Equipo responsable tarea</a:t>
            </a:r>
          </a:p>
        </p:txBody>
      </p:sp>
    </p:spTree>
    <p:extLst>
      <p:ext uri="{BB962C8B-B14F-4D97-AF65-F5344CB8AC3E}">
        <p14:creationId xmlns:p14="http://schemas.microsoft.com/office/powerpoint/2010/main" val="2960690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36</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pic>
        <p:nvPicPr>
          <p:cNvPr id="8" name="Imagen 4"/>
          <p:cNvPicPr>
            <a:picLocks noChangeAspect="1"/>
          </p:cNvPicPr>
          <p:nvPr/>
        </p:nvPicPr>
        <p:blipFill>
          <a:blip r:embed="rId4"/>
          <a:stretch>
            <a:fillRect/>
          </a:stretch>
        </p:blipFill>
        <p:spPr>
          <a:xfrm>
            <a:off x="1259632" y="1597442"/>
            <a:ext cx="7086843" cy="4654868"/>
          </a:xfrm>
          <a:prstGeom prst="rect">
            <a:avLst/>
          </a:prstGeom>
        </p:spPr>
      </p:pic>
      <p:sp>
        <p:nvSpPr>
          <p:cNvPr id="5" name="4 CuadroTexto"/>
          <p:cNvSpPr txBox="1"/>
          <p:nvPr/>
        </p:nvSpPr>
        <p:spPr>
          <a:xfrm>
            <a:off x="863950" y="6424572"/>
            <a:ext cx="1223412" cy="369332"/>
          </a:xfrm>
          <a:prstGeom prst="rect">
            <a:avLst/>
          </a:prstGeom>
          <a:noFill/>
        </p:spPr>
        <p:txBody>
          <a:bodyPr wrap="none" rtlCol="0">
            <a:spAutoFit/>
          </a:bodyPr>
          <a:lstStyle/>
          <a:p>
            <a:r>
              <a:rPr lang="es-ES" b="1" dirty="0">
                <a:solidFill>
                  <a:srgbClr val="C00000"/>
                </a:solidFill>
                <a:latin typeface="Arial" panose="020B0604020202020204" pitchFamily="34" charset="0"/>
                <a:cs typeface="Arial" panose="020B0604020202020204" pitchFamily="34" charset="0"/>
              </a:rPr>
              <a:t>Actividad</a:t>
            </a:r>
          </a:p>
        </p:txBody>
      </p:sp>
      <p:sp>
        <p:nvSpPr>
          <p:cNvPr id="10" name="9 CuadroTexto"/>
          <p:cNvSpPr txBox="1"/>
          <p:nvPr/>
        </p:nvSpPr>
        <p:spPr>
          <a:xfrm>
            <a:off x="3707904" y="1228110"/>
            <a:ext cx="1184940" cy="369332"/>
          </a:xfrm>
          <a:prstGeom prst="rect">
            <a:avLst/>
          </a:prstGeom>
          <a:noFill/>
        </p:spPr>
        <p:txBody>
          <a:bodyPr wrap="none" rtlCol="0">
            <a:spAutoFit/>
          </a:bodyPr>
          <a:lstStyle/>
          <a:p>
            <a:r>
              <a:rPr lang="es-ES" b="1" dirty="0">
                <a:solidFill>
                  <a:srgbClr val="C00000"/>
                </a:solidFill>
                <a:latin typeface="Arial" panose="020B0604020202020204" pitchFamily="34" charset="0"/>
                <a:cs typeface="Arial" panose="020B0604020202020204" pitchFamily="34" charset="0"/>
              </a:rPr>
              <a:t>Duración</a:t>
            </a:r>
          </a:p>
        </p:txBody>
      </p:sp>
      <p:cxnSp>
        <p:nvCxnSpPr>
          <p:cNvPr id="9" name="8 Conector recto de flecha"/>
          <p:cNvCxnSpPr/>
          <p:nvPr/>
        </p:nvCxnSpPr>
        <p:spPr>
          <a:xfrm>
            <a:off x="3707904" y="1556792"/>
            <a:ext cx="446449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115616" y="1597442"/>
            <a:ext cx="0" cy="481524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4725717" y="6228020"/>
            <a:ext cx="3211135" cy="369332"/>
          </a:xfrm>
          <a:prstGeom prst="rect">
            <a:avLst/>
          </a:prstGeom>
          <a:noFill/>
        </p:spPr>
        <p:txBody>
          <a:bodyPr wrap="none" rtlCol="0">
            <a:spAutoFit/>
          </a:bodyPr>
          <a:lstStyle/>
          <a:p>
            <a:r>
              <a:rPr lang="es-ES" b="1" dirty="0">
                <a:solidFill>
                  <a:srgbClr val="C00000"/>
                </a:solidFill>
                <a:latin typeface="Arial" panose="020B0604020202020204" pitchFamily="34" charset="0"/>
                <a:cs typeface="Arial" panose="020B0604020202020204" pitchFamily="34" charset="0"/>
              </a:rPr>
              <a:t>Miembros de equipo </a:t>
            </a:r>
            <a:r>
              <a:rPr lang="es-ES" dirty="0">
                <a:solidFill>
                  <a:srgbClr val="C00000"/>
                </a:solidFill>
                <a:latin typeface="Arial" panose="020B0604020202020204" pitchFamily="34" charset="0"/>
                <a:cs typeface="Arial" panose="020B0604020202020204" pitchFamily="34" charset="0"/>
              </a:rPr>
              <a:t>(color)</a:t>
            </a:r>
          </a:p>
        </p:txBody>
      </p:sp>
      <p:sp>
        <p:nvSpPr>
          <p:cNvPr id="17" name="16 CuadroTexto"/>
          <p:cNvSpPr txBox="1"/>
          <p:nvPr/>
        </p:nvSpPr>
        <p:spPr>
          <a:xfrm>
            <a:off x="7019002" y="2593437"/>
            <a:ext cx="1835699" cy="369332"/>
          </a:xfrm>
          <a:prstGeom prst="rect">
            <a:avLst/>
          </a:prstGeom>
          <a:noFill/>
        </p:spPr>
        <p:txBody>
          <a:bodyPr wrap="square" rtlCol="0">
            <a:spAutoFit/>
          </a:bodyPr>
          <a:lstStyle/>
          <a:p>
            <a:r>
              <a:rPr lang="es-ES" b="1" dirty="0">
                <a:solidFill>
                  <a:srgbClr val="C00000"/>
                </a:solidFill>
                <a:latin typeface="Arial" panose="020B0604020202020204" pitchFamily="34" charset="0"/>
                <a:cs typeface="Arial" panose="020B0604020202020204" pitchFamily="34" charset="0"/>
              </a:rPr>
              <a:t>Dependencias</a:t>
            </a:r>
            <a:endParaRPr lang="es-ES" dirty="0">
              <a:solidFill>
                <a:srgbClr val="C00000"/>
              </a:solidFill>
              <a:latin typeface="Arial" panose="020B0604020202020204" pitchFamily="34" charset="0"/>
              <a:cs typeface="Arial" panose="020B0604020202020204" pitchFamily="34" charset="0"/>
            </a:endParaRPr>
          </a:p>
        </p:txBody>
      </p:sp>
      <p:sp>
        <p:nvSpPr>
          <p:cNvPr id="18" name="17 CuadroTexto"/>
          <p:cNvSpPr txBox="1"/>
          <p:nvPr/>
        </p:nvSpPr>
        <p:spPr>
          <a:xfrm>
            <a:off x="6277623" y="1844824"/>
            <a:ext cx="1835699" cy="369332"/>
          </a:xfrm>
          <a:prstGeom prst="rect">
            <a:avLst/>
          </a:prstGeom>
          <a:noFill/>
        </p:spPr>
        <p:txBody>
          <a:bodyPr wrap="square" rtlCol="0">
            <a:spAutoFit/>
          </a:bodyPr>
          <a:lstStyle/>
          <a:p>
            <a:r>
              <a:rPr lang="es-ES" b="1" dirty="0">
                <a:solidFill>
                  <a:srgbClr val="C00000"/>
                </a:solidFill>
                <a:latin typeface="Arial" panose="020B0604020202020204" pitchFamily="34" charset="0"/>
                <a:cs typeface="Arial" panose="020B0604020202020204" pitchFamily="34" charset="0"/>
              </a:rPr>
              <a:t>Holgura</a:t>
            </a:r>
            <a:endParaRPr lang="es-ES"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743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37</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graphicFrame>
        <p:nvGraphicFramePr>
          <p:cNvPr id="9" name="Tabla 5"/>
          <p:cNvGraphicFramePr>
            <a:graphicFrameLocks noGrp="1"/>
          </p:cNvGraphicFramePr>
          <p:nvPr>
            <p:extLst>
              <p:ext uri="{D42A27DB-BD31-4B8C-83A1-F6EECF244321}">
                <p14:modId xmlns:p14="http://schemas.microsoft.com/office/powerpoint/2010/main" val="311280514"/>
              </p:ext>
            </p:extLst>
          </p:nvPr>
        </p:nvGraphicFramePr>
        <p:xfrm>
          <a:off x="2453830" y="1196752"/>
          <a:ext cx="4635500" cy="1285240"/>
        </p:xfrm>
        <a:graphic>
          <a:graphicData uri="http://schemas.openxmlformats.org/drawingml/2006/table">
            <a:tbl>
              <a:tblPr firstRow="1" bandRow="1">
                <a:tableStyleId>{5C22544A-7EE6-4342-B048-85BDC9FD1C3A}</a:tableStyleId>
              </a:tblPr>
              <a:tblGrid>
                <a:gridCol w="15494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370840">
                <a:tc>
                  <a:txBody>
                    <a:bodyPr/>
                    <a:lstStyle/>
                    <a:p>
                      <a:pPr algn="ctr">
                        <a:spcAft>
                          <a:spcPts val="0"/>
                        </a:spcAft>
                      </a:pPr>
                      <a:r>
                        <a:rPr lang="es-ES_tradnl" sz="1100">
                          <a:effectLst/>
                          <a:latin typeface="Arial"/>
                          <a:ea typeface="Times New Roman"/>
                          <a:cs typeface="Times New Roman"/>
                        </a:rPr>
                        <a:t>ACTIVIDAD</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DURACIÓN </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PRECEDENCIA</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0"/>
                  </a:ext>
                </a:extLst>
              </a:tr>
              <a:tr h="99060">
                <a:tc>
                  <a:txBody>
                    <a:bodyPr/>
                    <a:lstStyle/>
                    <a:p>
                      <a:pPr algn="ctr">
                        <a:spcAft>
                          <a:spcPts val="0"/>
                        </a:spcAft>
                      </a:pPr>
                      <a:r>
                        <a:rPr lang="en-GB" sz="1200" b="1" dirty="0">
                          <a:effectLst/>
                          <a:latin typeface="Arial"/>
                          <a:ea typeface="Times New Roman"/>
                          <a:cs typeface="Times New Roman"/>
                        </a:rPr>
                        <a:t>P</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n-GB" sz="1200" b="1">
                          <a:effectLst/>
                          <a:latin typeface="Arial"/>
                          <a:ea typeface="Times New Roman"/>
                          <a:cs typeface="Times New Roman"/>
                        </a:rPr>
                        <a:t>--</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1"/>
                  </a:ext>
                </a:extLst>
              </a:tr>
              <a:tr h="170180">
                <a:tc>
                  <a:txBody>
                    <a:bodyPr/>
                    <a:lstStyle/>
                    <a:p>
                      <a:pPr algn="ctr">
                        <a:spcAft>
                          <a:spcPts val="0"/>
                        </a:spcAft>
                      </a:pPr>
                      <a:r>
                        <a:rPr lang="en-GB" sz="1200" b="1" dirty="0">
                          <a:effectLst/>
                          <a:latin typeface="Arial"/>
                          <a:ea typeface="Times New Roman"/>
                          <a:cs typeface="Times New Roman"/>
                        </a:rPr>
                        <a:t>A</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n-GB"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n-GB" sz="1200" b="1">
                          <a:effectLst/>
                          <a:latin typeface="Arial"/>
                          <a:ea typeface="Times New Roman"/>
                          <a:cs typeface="Times New Roman"/>
                        </a:rPr>
                        <a:t>P</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2"/>
                  </a:ext>
                </a:extLst>
              </a:tr>
              <a:tr h="101600">
                <a:tc>
                  <a:txBody>
                    <a:bodyPr/>
                    <a:lstStyle/>
                    <a:p>
                      <a:pPr algn="ctr">
                        <a:spcAft>
                          <a:spcPts val="0"/>
                        </a:spcAft>
                      </a:pPr>
                      <a:r>
                        <a:rPr lang="en-GB" sz="1200" b="1" dirty="0">
                          <a:effectLst/>
                          <a:latin typeface="Arial"/>
                          <a:ea typeface="Times New Roman"/>
                          <a:cs typeface="Times New Roman"/>
                        </a:rPr>
                        <a:t>B</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n-GB" sz="1200" b="1" dirty="0">
                          <a:effectLst/>
                          <a:latin typeface="Arial"/>
                          <a:ea typeface="Times New Roman"/>
                          <a:cs typeface="Times New Roman"/>
                        </a:rPr>
                        <a:t>2</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n-GB" sz="1200" b="1">
                          <a:effectLst/>
                          <a:latin typeface="Arial"/>
                          <a:ea typeface="Times New Roman"/>
                          <a:cs typeface="Times New Roman"/>
                        </a:rPr>
                        <a:t>P</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3"/>
                  </a:ext>
                </a:extLst>
              </a:tr>
              <a:tr h="33020">
                <a:tc>
                  <a:txBody>
                    <a:bodyPr/>
                    <a:lstStyle/>
                    <a:p>
                      <a:pPr algn="ctr">
                        <a:spcAft>
                          <a:spcPts val="0"/>
                        </a:spcAft>
                      </a:pPr>
                      <a:r>
                        <a:rPr lang="en-GB" sz="1200" b="1" dirty="0">
                          <a:effectLst/>
                          <a:latin typeface="Arial"/>
                          <a:ea typeface="Times New Roman"/>
                          <a:cs typeface="Times New Roman"/>
                        </a:rPr>
                        <a:t>C</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A,B</a:t>
                      </a:r>
                      <a:endParaRPr lang="es-ES" sz="1200" b="1" dirty="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4"/>
                  </a:ext>
                </a:extLst>
              </a:tr>
              <a:tr h="142240">
                <a:tc>
                  <a:txBody>
                    <a:bodyPr/>
                    <a:lstStyle/>
                    <a:p>
                      <a:pPr algn="ctr">
                        <a:spcAft>
                          <a:spcPts val="0"/>
                        </a:spcAft>
                      </a:pPr>
                      <a:r>
                        <a:rPr lang="es-ES_tradnl" sz="1200" b="1">
                          <a:effectLst/>
                          <a:latin typeface="Arial"/>
                          <a:ea typeface="Times New Roman"/>
                          <a:cs typeface="Times New Roman"/>
                        </a:rPr>
                        <a:t>FIN</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C</a:t>
                      </a:r>
                      <a:endParaRPr lang="es-ES" sz="1200" b="1" dirty="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5"/>
                  </a:ext>
                </a:extLst>
              </a:tr>
            </a:tbl>
          </a:graphicData>
        </a:graphic>
      </p:graphicFrame>
      <p:graphicFrame>
        <p:nvGraphicFramePr>
          <p:cNvPr id="10" name="Tabla 7"/>
          <p:cNvGraphicFramePr>
            <a:graphicFrameLocks noGrp="1"/>
          </p:cNvGraphicFramePr>
          <p:nvPr>
            <p:extLst>
              <p:ext uri="{D42A27DB-BD31-4B8C-83A1-F6EECF244321}">
                <p14:modId xmlns:p14="http://schemas.microsoft.com/office/powerpoint/2010/main" val="2528863498"/>
              </p:ext>
            </p:extLst>
          </p:nvPr>
        </p:nvGraphicFramePr>
        <p:xfrm>
          <a:off x="764734" y="2662965"/>
          <a:ext cx="8307871" cy="2278201"/>
        </p:xfrm>
        <a:graphic>
          <a:graphicData uri="http://schemas.openxmlformats.org/drawingml/2006/table">
            <a:tbl>
              <a:tblPr firstRow="1" bandRow="1">
                <a:tableStyleId>{5C22544A-7EE6-4342-B048-85BDC9FD1C3A}</a:tableStyleId>
              </a:tblPr>
              <a:tblGrid>
                <a:gridCol w="1108582">
                  <a:extLst>
                    <a:ext uri="{9D8B030D-6E8A-4147-A177-3AD203B41FA5}">
                      <a16:colId xmlns:a16="http://schemas.microsoft.com/office/drawing/2014/main" val="20000"/>
                    </a:ext>
                  </a:extLst>
                </a:gridCol>
                <a:gridCol w="1225967">
                  <a:extLst>
                    <a:ext uri="{9D8B030D-6E8A-4147-A177-3AD203B41FA5}">
                      <a16:colId xmlns:a16="http://schemas.microsoft.com/office/drawing/2014/main" val="20001"/>
                    </a:ext>
                  </a:extLst>
                </a:gridCol>
                <a:gridCol w="1591148">
                  <a:extLst>
                    <a:ext uri="{9D8B030D-6E8A-4147-A177-3AD203B41FA5}">
                      <a16:colId xmlns:a16="http://schemas.microsoft.com/office/drawing/2014/main" val="20002"/>
                    </a:ext>
                  </a:extLst>
                </a:gridCol>
                <a:gridCol w="379672">
                  <a:extLst>
                    <a:ext uri="{9D8B030D-6E8A-4147-A177-3AD203B41FA5}">
                      <a16:colId xmlns:a16="http://schemas.microsoft.com/office/drawing/2014/main" val="20003"/>
                    </a:ext>
                  </a:extLst>
                </a:gridCol>
                <a:gridCol w="379672">
                  <a:extLst>
                    <a:ext uri="{9D8B030D-6E8A-4147-A177-3AD203B41FA5}">
                      <a16:colId xmlns:a16="http://schemas.microsoft.com/office/drawing/2014/main" val="20004"/>
                    </a:ext>
                  </a:extLst>
                </a:gridCol>
                <a:gridCol w="379672">
                  <a:extLst>
                    <a:ext uri="{9D8B030D-6E8A-4147-A177-3AD203B41FA5}">
                      <a16:colId xmlns:a16="http://schemas.microsoft.com/office/drawing/2014/main" val="20005"/>
                    </a:ext>
                  </a:extLst>
                </a:gridCol>
                <a:gridCol w="379672">
                  <a:extLst>
                    <a:ext uri="{9D8B030D-6E8A-4147-A177-3AD203B41FA5}">
                      <a16:colId xmlns:a16="http://schemas.microsoft.com/office/drawing/2014/main" val="20006"/>
                    </a:ext>
                  </a:extLst>
                </a:gridCol>
                <a:gridCol w="379672">
                  <a:extLst>
                    <a:ext uri="{9D8B030D-6E8A-4147-A177-3AD203B41FA5}">
                      <a16:colId xmlns:a16="http://schemas.microsoft.com/office/drawing/2014/main" val="20007"/>
                    </a:ext>
                  </a:extLst>
                </a:gridCol>
                <a:gridCol w="379672">
                  <a:extLst>
                    <a:ext uri="{9D8B030D-6E8A-4147-A177-3AD203B41FA5}">
                      <a16:colId xmlns:a16="http://schemas.microsoft.com/office/drawing/2014/main" val="20008"/>
                    </a:ext>
                  </a:extLst>
                </a:gridCol>
                <a:gridCol w="379672">
                  <a:extLst>
                    <a:ext uri="{9D8B030D-6E8A-4147-A177-3AD203B41FA5}">
                      <a16:colId xmlns:a16="http://schemas.microsoft.com/office/drawing/2014/main" val="20009"/>
                    </a:ext>
                  </a:extLst>
                </a:gridCol>
                <a:gridCol w="379672">
                  <a:extLst>
                    <a:ext uri="{9D8B030D-6E8A-4147-A177-3AD203B41FA5}">
                      <a16:colId xmlns:a16="http://schemas.microsoft.com/office/drawing/2014/main" val="20010"/>
                    </a:ext>
                  </a:extLst>
                </a:gridCol>
                <a:gridCol w="379672">
                  <a:extLst>
                    <a:ext uri="{9D8B030D-6E8A-4147-A177-3AD203B41FA5}">
                      <a16:colId xmlns:a16="http://schemas.microsoft.com/office/drawing/2014/main" val="20011"/>
                    </a:ext>
                  </a:extLst>
                </a:gridCol>
                <a:gridCol w="965126">
                  <a:extLst>
                    <a:ext uri="{9D8B030D-6E8A-4147-A177-3AD203B41FA5}">
                      <a16:colId xmlns:a16="http://schemas.microsoft.com/office/drawing/2014/main" val="20012"/>
                    </a:ext>
                  </a:extLst>
                </a:gridCol>
              </a:tblGrid>
              <a:tr h="389596">
                <a:tc>
                  <a:txBody>
                    <a:bodyPr/>
                    <a:lstStyle/>
                    <a:p>
                      <a:pPr algn="ctr">
                        <a:spcAft>
                          <a:spcPts val="0"/>
                        </a:spcAft>
                      </a:pPr>
                      <a:r>
                        <a:rPr lang="es-ES_tradnl" sz="1400" dirty="0">
                          <a:effectLst/>
                          <a:latin typeface="Arial"/>
                          <a:ea typeface="Times New Roman"/>
                          <a:cs typeface="Times New Roman"/>
                        </a:rPr>
                        <a:t>ACTIVIDAD</a:t>
                      </a:r>
                      <a:endParaRPr lang="es-ES" sz="14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1400" dirty="0">
                          <a:effectLst/>
                          <a:latin typeface="Arial"/>
                          <a:ea typeface="Times New Roman"/>
                          <a:cs typeface="Times New Roman"/>
                        </a:rPr>
                        <a:t>DURACIÓN</a:t>
                      </a:r>
                      <a:endParaRPr lang="es-ES" sz="14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1400" dirty="0">
                          <a:effectLst/>
                          <a:latin typeface="Arial"/>
                          <a:ea typeface="Times New Roman"/>
                          <a:cs typeface="Times New Roman"/>
                        </a:rPr>
                        <a:t>PRECEDENCIA</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spcAft>
                          <a:spcPts val="0"/>
                        </a:spcAft>
                      </a:pPr>
                      <a:r>
                        <a:rPr lang="es-ES_tradnl" sz="1400" dirty="0">
                          <a:effectLst/>
                          <a:latin typeface="Arial"/>
                          <a:ea typeface="Times New Roman"/>
                          <a:cs typeface="Times New Roman"/>
                        </a:rPr>
                        <a:t> </a:t>
                      </a:r>
                      <a:endParaRPr lang="es-ES" sz="14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1400" dirty="0">
                          <a:effectLst/>
                          <a:latin typeface="Arial"/>
                          <a:ea typeface="Times New Roman"/>
                          <a:cs typeface="Times New Roman"/>
                        </a:rPr>
                        <a:t>HOLGURA</a:t>
                      </a:r>
                      <a:endParaRPr lang="es-ES" sz="1400" dirty="0">
                        <a:effectLst/>
                        <a:latin typeface="Times New Roman"/>
                        <a:ea typeface="Times New Roman"/>
                        <a:cs typeface="Times New Roman"/>
                      </a:endParaRPr>
                    </a:p>
                  </a:txBody>
                  <a:tcPr marL="9525" marR="9525" marT="9525" marB="0"/>
                </a:tc>
                <a:extLst>
                  <a:ext uri="{0D108BD9-81ED-4DB2-BD59-A6C34878D82A}">
                    <a16:rowId xmlns:a16="http://schemas.microsoft.com/office/drawing/2014/main" val="10000"/>
                  </a:ext>
                </a:extLst>
              </a:tr>
              <a:tr h="202136">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1"/>
                  </a:ext>
                </a:extLst>
              </a:tr>
              <a:tr h="222149">
                <a:tc>
                  <a:txBody>
                    <a:bodyPr/>
                    <a:lstStyle/>
                    <a:p>
                      <a:pPr algn="ctr">
                        <a:spcAft>
                          <a:spcPts val="0"/>
                        </a:spcAft>
                      </a:pPr>
                      <a:r>
                        <a:rPr lang="es-ES_tradnl" sz="1200" b="1" dirty="0">
                          <a:effectLst/>
                          <a:latin typeface="Arial"/>
                          <a:ea typeface="Times New Roman"/>
                          <a:cs typeface="Times New Roman"/>
                        </a:rPr>
                        <a:t>P</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0</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2"/>
                  </a:ext>
                </a:extLst>
              </a:tr>
              <a:tr h="213477">
                <a:tc>
                  <a:txBody>
                    <a:bodyPr/>
                    <a:lstStyle/>
                    <a:p>
                      <a:pPr algn="ctr">
                        <a:spcAft>
                          <a:spcPts val="0"/>
                        </a:spcAft>
                      </a:pPr>
                      <a:r>
                        <a:rPr lang="en-GB" sz="1200" b="1" dirty="0">
                          <a:effectLst/>
                          <a:latin typeface="Arial"/>
                          <a:ea typeface="Times New Roman"/>
                          <a:cs typeface="Times New Roman"/>
                        </a:rPr>
                        <a:t>A</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4</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P</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0 </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3"/>
                  </a:ext>
                </a:extLst>
              </a:tr>
              <a:tr h="240163">
                <a:tc>
                  <a:txBody>
                    <a:bodyPr/>
                    <a:lstStyle/>
                    <a:p>
                      <a:pPr algn="ct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4"/>
                  </a:ext>
                </a:extLst>
              </a:tr>
              <a:tr h="202136">
                <a:tc>
                  <a:txBody>
                    <a:bodyPr/>
                    <a:lstStyle/>
                    <a:p>
                      <a:pPr algn="ctr">
                        <a:spcAft>
                          <a:spcPts val="0"/>
                        </a:spcAft>
                      </a:pPr>
                      <a:r>
                        <a:rPr lang="en-GB" sz="1200" b="1">
                          <a:effectLst/>
                          <a:latin typeface="Arial"/>
                          <a:ea typeface="Times New Roman"/>
                          <a:cs typeface="Times New Roman"/>
                        </a:rPr>
                        <a:t>B</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dirty="0">
                          <a:effectLst/>
                          <a:latin typeface="Arial"/>
                          <a:ea typeface="Times New Roman"/>
                          <a:cs typeface="Times New Roman"/>
                        </a:rPr>
                        <a:t>2</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P</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008000"/>
                    </a:solidFill>
                  </a:tcPr>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008000"/>
                    </a:solidFill>
                  </a:tcPr>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n-GB"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n-GB" sz="1200" b="1">
                          <a:effectLst/>
                          <a:latin typeface="Arial"/>
                          <a:ea typeface="Times New Roman"/>
                          <a:cs typeface="Times New Roman"/>
                        </a:rPr>
                        <a:t> </a:t>
                      </a:r>
                      <a:r>
                        <a:rPr lang="es-ES_tradnl" sz="1200" b="1">
                          <a:effectLst/>
                          <a:latin typeface="Arial"/>
                          <a:ea typeface="Times New Roman"/>
                          <a:cs typeface="Times New Roman"/>
                        </a:rPr>
                        <a:t>2</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5"/>
                  </a:ext>
                </a:extLst>
              </a:tr>
              <a:tr h="202136">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6"/>
                  </a:ext>
                </a:extLst>
              </a:tr>
              <a:tr h="202136">
                <a:tc>
                  <a:txBody>
                    <a:bodyPr/>
                    <a:lstStyle/>
                    <a:p>
                      <a:pPr algn="ctr">
                        <a:spcAft>
                          <a:spcPts val="0"/>
                        </a:spcAft>
                      </a:pPr>
                      <a:r>
                        <a:rPr lang="es-ES_tradnl" sz="1200" b="1">
                          <a:effectLst/>
                          <a:latin typeface="Arial"/>
                          <a:ea typeface="Times New Roman"/>
                          <a:cs typeface="Times New Roman"/>
                        </a:rPr>
                        <a:t>C</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dirty="0">
                          <a:effectLst/>
                          <a:latin typeface="Arial"/>
                          <a:ea typeface="Times New Roman"/>
                          <a:cs typeface="Times New Roman"/>
                        </a:rPr>
                        <a:t>A,B</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solidFill>
                      <a:srgbClr val="FF0000"/>
                    </a:solidFill>
                  </a:tcPr>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0</a:t>
                      </a:r>
                      <a:endParaRPr lang="es-ES" sz="1200" b="1">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7"/>
                  </a:ext>
                </a:extLst>
              </a:tr>
              <a:tr h="202136">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8"/>
                  </a:ext>
                </a:extLst>
              </a:tr>
              <a:tr h="202136">
                <a:tc>
                  <a:txBody>
                    <a:bodyPr/>
                    <a:lstStyle/>
                    <a:p>
                      <a:pPr algn="ctr">
                        <a:spcAft>
                          <a:spcPts val="0"/>
                        </a:spcAft>
                      </a:pPr>
                      <a:r>
                        <a:rPr lang="es-ES_tradnl" sz="1200" b="1">
                          <a:effectLst/>
                          <a:latin typeface="Arial"/>
                          <a:ea typeface="Times New Roman"/>
                          <a:cs typeface="Times New Roman"/>
                        </a:rPr>
                        <a:t>FIN</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0</a:t>
                      </a:r>
                      <a:endParaRPr lang="es-ES" sz="1200" b="1">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a:effectLst/>
                          <a:latin typeface="Arial"/>
                          <a:ea typeface="Times New Roman"/>
                          <a:cs typeface="Times New Roman"/>
                        </a:rPr>
                        <a:t>C</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a:effectLst/>
                          <a:latin typeface="Arial"/>
                          <a:ea typeface="Times New Roman"/>
                          <a:cs typeface="Times New Roman"/>
                        </a:rPr>
                        <a:t> </a:t>
                      </a:r>
                      <a:endParaRPr lang="es-ES" sz="1200" b="1">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9525" marR="9525" marT="9525" marB="0" anchor="b"/>
                </a:tc>
                <a:extLst>
                  <a:ext uri="{0D108BD9-81ED-4DB2-BD59-A6C34878D82A}">
                    <a16:rowId xmlns:a16="http://schemas.microsoft.com/office/drawing/2014/main" val="10009"/>
                  </a:ext>
                </a:extLst>
              </a:tr>
            </a:tbl>
          </a:graphicData>
        </a:graphic>
      </p:graphicFrame>
      <p:graphicFrame>
        <p:nvGraphicFramePr>
          <p:cNvPr id="11" name="Tabla 21"/>
          <p:cNvGraphicFramePr>
            <a:graphicFrameLocks noGrp="1"/>
          </p:cNvGraphicFramePr>
          <p:nvPr>
            <p:extLst>
              <p:ext uri="{D42A27DB-BD31-4B8C-83A1-F6EECF244321}">
                <p14:modId xmlns:p14="http://schemas.microsoft.com/office/powerpoint/2010/main" val="2997500793"/>
              </p:ext>
            </p:extLst>
          </p:nvPr>
        </p:nvGraphicFramePr>
        <p:xfrm>
          <a:off x="1920430" y="5364892"/>
          <a:ext cx="6095998" cy="1247140"/>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gridCol w="566208">
                  <a:extLst>
                    <a:ext uri="{9D8B030D-6E8A-4147-A177-3AD203B41FA5}">
                      <a16:colId xmlns:a16="http://schemas.microsoft.com/office/drawing/2014/main" val="20003"/>
                    </a:ext>
                  </a:extLst>
                </a:gridCol>
                <a:gridCol w="566208">
                  <a:extLst>
                    <a:ext uri="{9D8B030D-6E8A-4147-A177-3AD203B41FA5}">
                      <a16:colId xmlns:a16="http://schemas.microsoft.com/office/drawing/2014/main" val="20004"/>
                    </a:ext>
                  </a:extLst>
                </a:gridCol>
                <a:gridCol w="566208">
                  <a:extLst>
                    <a:ext uri="{9D8B030D-6E8A-4147-A177-3AD203B41FA5}">
                      <a16:colId xmlns:a16="http://schemas.microsoft.com/office/drawing/2014/main" val="20005"/>
                    </a:ext>
                  </a:extLst>
                </a:gridCol>
                <a:gridCol w="566208">
                  <a:extLst>
                    <a:ext uri="{9D8B030D-6E8A-4147-A177-3AD203B41FA5}">
                      <a16:colId xmlns:a16="http://schemas.microsoft.com/office/drawing/2014/main" val="20006"/>
                    </a:ext>
                  </a:extLst>
                </a:gridCol>
                <a:gridCol w="677333">
                  <a:extLst>
                    <a:ext uri="{9D8B030D-6E8A-4147-A177-3AD203B41FA5}">
                      <a16:colId xmlns:a16="http://schemas.microsoft.com/office/drawing/2014/main" val="20007"/>
                    </a:ext>
                  </a:extLst>
                </a:gridCol>
                <a:gridCol w="677333">
                  <a:extLst>
                    <a:ext uri="{9D8B030D-6E8A-4147-A177-3AD203B41FA5}">
                      <a16:colId xmlns:a16="http://schemas.microsoft.com/office/drawing/2014/main" val="20008"/>
                    </a:ext>
                  </a:extLst>
                </a:gridCol>
              </a:tblGrid>
              <a:tr h="370840">
                <a:tc>
                  <a:txBody>
                    <a:bodyPr/>
                    <a:lstStyle/>
                    <a:p>
                      <a:pPr algn="ctr">
                        <a:spcAft>
                          <a:spcPts val="0"/>
                        </a:spcAft>
                      </a:pPr>
                      <a:r>
                        <a:rPr lang="es-ES_tradnl" sz="900">
                          <a:effectLst/>
                          <a:latin typeface="Arial"/>
                          <a:ea typeface="Times New Roman"/>
                          <a:cs typeface="Times New Roman"/>
                        </a:rPr>
                        <a:t>ACTIVIDAD</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PRECEDENCIA</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DURACIÓN</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ES</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LS</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EF</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dirty="0">
                          <a:effectLst/>
                          <a:latin typeface="Arial"/>
                          <a:ea typeface="Times New Roman"/>
                          <a:cs typeface="Times New Roman"/>
                        </a:rPr>
                        <a:t>LF</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HOLGURA</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900">
                          <a:effectLst/>
                          <a:latin typeface="Arial"/>
                          <a:ea typeface="Times New Roman"/>
                          <a:cs typeface="Times New Roman"/>
                        </a:rPr>
                        <a:t>CAMINO </a:t>
                      </a:r>
                      <a:endParaRPr lang="es-ES" sz="1000">
                        <a:effectLst/>
                        <a:latin typeface="Times New Roman"/>
                        <a:ea typeface="Times New Roman"/>
                        <a:cs typeface="Times New Roman"/>
                      </a:endParaRPr>
                    </a:p>
                    <a:p>
                      <a:pPr algn="ctr">
                        <a:spcAft>
                          <a:spcPts val="0"/>
                        </a:spcAft>
                      </a:pPr>
                      <a:r>
                        <a:rPr lang="es-ES_tradnl" sz="900">
                          <a:effectLst/>
                          <a:latin typeface="Arial"/>
                          <a:ea typeface="Times New Roman"/>
                          <a:cs typeface="Times New Roman"/>
                        </a:rPr>
                        <a:t>CRITICO</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0"/>
                  </a:ext>
                </a:extLst>
              </a:tr>
              <a:tr h="238760">
                <a:tc>
                  <a:txBody>
                    <a:bodyPr/>
                    <a:lstStyle/>
                    <a:p>
                      <a:pPr algn="ctr">
                        <a:spcAft>
                          <a:spcPts val="0"/>
                        </a:spcAft>
                      </a:pPr>
                      <a:r>
                        <a:rPr lang="es-ES_tradnl" sz="1200" b="1" dirty="0">
                          <a:effectLst/>
                          <a:latin typeface="Arial"/>
                          <a:ea typeface="Times New Roman"/>
                          <a:cs typeface="Times New Roman"/>
                        </a:rPr>
                        <a:t>A</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P</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4</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0</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0</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4</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0</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SI</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1"/>
                  </a:ext>
                </a:extLst>
              </a:tr>
              <a:tr h="198120">
                <a:tc>
                  <a:txBody>
                    <a:bodyPr/>
                    <a:lstStyle/>
                    <a:p>
                      <a:pPr algn="ctr">
                        <a:spcAft>
                          <a:spcPts val="0"/>
                        </a:spcAft>
                      </a:pPr>
                      <a:r>
                        <a:rPr lang="es-ES_tradnl" sz="1200" b="1" dirty="0">
                          <a:effectLst/>
                          <a:latin typeface="Arial"/>
                          <a:ea typeface="Times New Roman"/>
                          <a:cs typeface="Times New Roman"/>
                        </a:rPr>
                        <a:t>B</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P</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2</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0</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2</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2</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2</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NO</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2"/>
                  </a:ext>
                </a:extLst>
              </a:tr>
              <a:tr h="220980">
                <a:tc>
                  <a:txBody>
                    <a:bodyPr/>
                    <a:lstStyle/>
                    <a:p>
                      <a:pPr algn="ctr">
                        <a:spcAft>
                          <a:spcPts val="0"/>
                        </a:spcAft>
                      </a:pPr>
                      <a:r>
                        <a:rPr lang="es-ES_tradnl" sz="1200" b="1">
                          <a:effectLst/>
                          <a:latin typeface="Arial"/>
                          <a:ea typeface="Times New Roman"/>
                          <a:cs typeface="Times New Roman"/>
                        </a:rPr>
                        <a:t>C</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A,B</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4</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4</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4</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8</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8</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0</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SI</a:t>
                      </a:r>
                      <a:endParaRPr lang="es-ES" sz="1200" b="1">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3"/>
                  </a:ext>
                </a:extLst>
              </a:tr>
              <a:tr h="218440">
                <a:tc>
                  <a:txBody>
                    <a:bodyPr/>
                    <a:lstStyle/>
                    <a:p>
                      <a:pPr algn="ctr">
                        <a:spcAft>
                          <a:spcPts val="0"/>
                        </a:spcAft>
                      </a:pPr>
                      <a:r>
                        <a:rPr lang="es-ES_tradnl" sz="1200" b="1">
                          <a:effectLst/>
                          <a:latin typeface="Arial"/>
                          <a:ea typeface="Times New Roman"/>
                          <a:cs typeface="Times New Roman"/>
                        </a:rPr>
                        <a:t>FIN</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a:effectLst/>
                          <a:latin typeface="Arial"/>
                          <a:ea typeface="Times New Roman"/>
                          <a:cs typeface="Times New Roman"/>
                        </a:rPr>
                        <a:t>C</a:t>
                      </a:r>
                      <a:endParaRPr lang="es-ES" sz="1200" b="1">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tc>
                  <a:txBody>
                    <a:bodyPr/>
                    <a:lstStyle/>
                    <a:p>
                      <a:pPr algn="ctr">
                        <a:spcAft>
                          <a:spcPts val="0"/>
                        </a:spcAft>
                      </a:pPr>
                      <a:r>
                        <a:rPr lang="es-ES_tradnl" sz="1200" b="1" dirty="0">
                          <a:effectLst/>
                          <a:latin typeface="Arial"/>
                          <a:ea typeface="Times New Roman"/>
                          <a:cs typeface="Times New Roman"/>
                        </a:rPr>
                        <a:t> </a:t>
                      </a:r>
                      <a:endParaRPr lang="es-ES" sz="1200" b="1" dirty="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565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38</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grpSp>
        <p:nvGrpSpPr>
          <p:cNvPr id="12" name="Agrupar 7"/>
          <p:cNvGrpSpPr/>
          <p:nvPr/>
        </p:nvGrpSpPr>
        <p:grpSpPr>
          <a:xfrm>
            <a:off x="756344" y="1282700"/>
            <a:ext cx="8324850" cy="3352800"/>
            <a:chOff x="254000" y="2044700"/>
            <a:chExt cx="8324850" cy="3352800"/>
          </a:xfrm>
        </p:grpSpPr>
        <p:grpSp>
          <p:nvGrpSpPr>
            <p:cNvPr id="13" name="Agrupar 22"/>
            <p:cNvGrpSpPr/>
            <p:nvPr/>
          </p:nvGrpSpPr>
          <p:grpSpPr>
            <a:xfrm>
              <a:off x="254000" y="2044700"/>
              <a:ext cx="8324850" cy="3352800"/>
              <a:chOff x="254000" y="2044700"/>
              <a:chExt cx="8324850" cy="3352800"/>
            </a:xfrm>
          </p:grpSpPr>
          <p:sp>
            <p:nvSpPr>
              <p:cNvPr id="26" name="Rectángulo 38"/>
              <p:cNvSpPr/>
              <p:nvPr/>
            </p:nvSpPr>
            <p:spPr>
              <a:xfrm>
                <a:off x="254000" y="33655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P</a:t>
                </a:r>
              </a:p>
            </p:txBody>
          </p:sp>
          <p:sp>
            <p:nvSpPr>
              <p:cNvPr id="27" name="Rectángulo 39"/>
              <p:cNvSpPr/>
              <p:nvPr/>
            </p:nvSpPr>
            <p:spPr>
              <a:xfrm>
                <a:off x="1308100" y="33655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A</a:t>
                </a:r>
              </a:p>
            </p:txBody>
          </p:sp>
          <p:sp>
            <p:nvSpPr>
              <p:cNvPr id="28" name="Rectángulo 40"/>
              <p:cNvSpPr/>
              <p:nvPr/>
            </p:nvSpPr>
            <p:spPr>
              <a:xfrm>
                <a:off x="2108200" y="20447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B</a:t>
                </a:r>
              </a:p>
            </p:txBody>
          </p:sp>
          <p:sp>
            <p:nvSpPr>
              <p:cNvPr id="29" name="Rectángulo 41"/>
              <p:cNvSpPr/>
              <p:nvPr/>
            </p:nvSpPr>
            <p:spPr>
              <a:xfrm>
                <a:off x="4038600" y="33655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a:t>
                </a:r>
              </a:p>
            </p:txBody>
          </p:sp>
          <p:sp>
            <p:nvSpPr>
              <p:cNvPr id="30" name="Rectángulo 42"/>
              <p:cNvSpPr/>
              <p:nvPr/>
            </p:nvSpPr>
            <p:spPr>
              <a:xfrm>
                <a:off x="6362700" y="27559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F</a:t>
                </a:r>
              </a:p>
            </p:txBody>
          </p:sp>
          <p:sp>
            <p:nvSpPr>
              <p:cNvPr id="31" name="Rectángulo 43"/>
              <p:cNvSpPr/>
              <p:nvPr/>
            </p:nvSpPr>
            <p:spPr>
              <a:xfrm>
                <a:off x="5162550" y="27559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E</a:t>
                </a:r>
              </a:p>
            </p:txBody>
          </p:sp>
          <p:sp>
            <p:nvSpPr>
              <p:cNvPr id="32" name="Rectángulo 44"/>
              <p:cNvSpPr/>
              <p:nvPr/>
            </p:nvSpPr>
            <p:spPr>
              <a:xfrm>
                <a:off x="4038600" y="20447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D</a:t>
                </a:r>
              </a:p>
            </p:txBody>
          </p:sp>
          <p:sp>
            <p:nvSpPr>
              <p:cNvPr id="33" name="Rectángulo 45"/>
              <p:cNvSpPr/>
              <p:nvPr/>
            </p:nvSpPr>
            <p:spPr>
              <a:xfrm>
                <a:off x="2108200" y="49530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G</a:t>
                </a:r>
              </a:p>
            </p:txBody>
          </p:sp>
          <p:sp>
            <p:nvSpPr>
              <p:cNvPr id="34" name="Rectángulo 46"/>
              <p:cNvSpPr/>
              <p:nvPr/>
            </p:nvSpPr>
            <p:spPr>
              <a:xfrm>
                <a:off x="4038600" y="49530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H</a:t>
                </a:r>
              </a:p>
            </p:txBody>
          </p:sp>
          <p:sp>
            <p:nvSpPr>
              <p:cNvPr id="35" name="Rectángulo 47"/>
              <p:cNvSpPr/>
              <p:nvPr/>
            </p:nvSpPr>
            <p:spPr>
              <a:xfrm>
                <a:off x="5276850" y="40259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I</a:t>
                </a:r>
              </a:p>
            </p:txBody>
          </p:sp>
          <p:sp>
            <p:nvSpPr>
              <p:cNvPr id="37" name="Rectángulo 48"/>
              <p:cNvSpPr/>
              <p:nvPr/>
            </p:nvSpPr>
            <p:spPr>
              <a:xfrm>
                <a:off x="6362700" y="40259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J</a:t>
                </a:r>
              </a:p>
            </p:txBody>
          </p:sp>
          <p:sp>
            <p:nvSpPr>
              <p:cNvPr id="38" name="Rectángulo 49"/>
              <p:cNvSpPr/>
              <p:nvPr/>
            </p:nvSpPr>
            <p:spPr>
              <a:xfrm>
                <a:off x="7143750" y="33655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K</a:t>
                </a:r>
              </a:p>
            </p:txBody>
          </p:sp>
          <p:sp>
            <p:nvSpPr>
              <p:cNvPr id="39" name="Rectángulo 50"/>
              <p:cNvSpPr/>
              <p:nvPr/>
            </p:nvSpPr>
            <p:spPr>
              <a:xfrm>
                <a:off x="8134350" y="3365500"/>
                <a:ext cx="444500" cy="444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L</a:t>
                </a:r>
              </a:p>
            </p:txBody>
          </p:sp>
        </p:grpSp>
        <p:cxnSp>
          <p:nvCxnSpPr>
            <p:cNvPr id="14" name="Conector recto de flecha 23"/>
            <p:cNvCxnSpPr/>
            <p:nvPr/>
          </p:nvCxnSpPr>
          <p:spPr>
            <a:xfrm>
              <a:off x="749300" y="3606800"/>
              <a:ext cx="520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24"/>
            <p:cNvCxnSpPr/>
            <p:nvPr/>
          </p:nvCxnSpPr>
          <p:spPr>
            <a:xfrm>
              <a:off x="1536700" y="3860800"/>
              <a:ext cx="495300" cy="127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25"/>
            <p:cNvCxnSpPr/>
            <p:nvPr/>
          </p:nvCxnSpPr>
          <p:spPr>
            <a:xfrm flipV="1">
              <a:off x="1524000" y="2222500"/>
              <a:ext cx="546100" cy="1092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26"/>
            <p:cNvCxnSpPr/>
            <p:nvPr/>
          </p:nvCxnSpPr>
          <p:spPr>
            <a:xfrm>
              <a:off x="2317750" y="2546350"/>
              <a:ext cx="1670050" cy="1009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27"/>
            <p:cNvCxnSpPr/>
            <p:nvPr/>
          </p:nvCxnSpPr>
          <p:spPr>
            <a:xfrm>
              <a:off x="2641600" y="2273300"/>
              <a:ext cx="1295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28"/>
            <p:cNvCxnSpPr/>
            <p:nvPr/>
          </p:nvCxnSpPr>
          <p:spPr>
            <a:xfrm>
              <a:off x="5657850" y="2978150"/>
              <a:ext cx="679450" cy="6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29"/>
            <p:cNvCxnSpPr/>
            <p:nvPr/>
          </p:nvCxnSpPr>
          <p:spPr>
            <a:xfrm>
              <a:off x="6845300" y="2997200"/>
              <a:ext cx="4572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onector recto de flecha 30"/>
            <p:cNvCxnSpPr/>
            <p:nvPr/>
          </p:nvCxnSpPr>
          <p:spPr>
            <a:xfrm>
              <a:off x="5746750" y="4241800"/>
              <a:ext cx="590550" cy="6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31"/>
            <p:cNvCxnSpPr/>
            <p:nvPr/>
          </p:nvCxnSpPr>
          <p:spPr>
            <a:xfrm flipV="1">
              <a:off x="4521200" y="4330700"/>
              <a:ext cx="7112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Conector recto de flecha 32"/>
            <p:cNvCxnSpPr/>
            <p:nvPr/>
          </p:nvCxnSpPr>
          <p:spPr>
            <a:xfrm>
              <a:off x="2641600" y="5200650"/>
              <a:ext cx="1295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Conector recto de flecha 33"/>
            <p:cNvCxnSpPr/>
            <p:nvPr/>
          </p:nvCxnSpPr>
          <p:spPr>
            <a:xfrm flipV="1">
              <a:off x="6819900" y="3879850"/>
              <a:ext cx="4445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ector recto de flecha 34"/>
            <p:cNvCxnSpPr/>
            <p:nvPr/>
          </p:nvCxnSpPr>
          <p:spPr>
            <a:xfrm>
              <a:off x="7683500" y="3562350"/>
              <a:ext cx="438150" cy="6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Conector recto de flecha 53"/>
          <p:cNvCxnSpPr/>
          <p:nvPr/>
        </p:nvCxnSpPr>
        <p:spPr>
          <a:xfrm>
            <a:off x="5010844" y="1511300"/>
            <a:ext cx="622300"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ector recto de flecha 56"/>
          <p:cNvCxnSpPr/>
          <p:nvPr/>
        </p:nvCxnSpPr>
        <p:spPr>
          <a:xfrm>
            <a:off x="5017194" y="2857500"/>
            <a:ext cx="717550"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Conector recto de flecha 59"/>
          <p:cNvCxnSpPr/>
          <p:nvPr/>
        </p:nvCxnSpPr>
        <p:spPr>
          <a:xfrm flipV="1">
            <a:off x="5010844" y="2190750"/>
            <a:ext cx="679450" cy="615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43" name="Tabla 64"/>
          <p:cNvGraphicFramePr>
            <a:graphicFrameLocks noGrp="1"/>
          </p:cNvGraphicFramePr>
          <p:nvPr>
            <p:extLst>
              <p:ext uri="{D42A27DB-BD31-4B8C-83A1-F6EECF244321}">
                <p14:modId xmlns:p14="http://schemas.microsoft.com/office/powerpoint/2010/main" val="3477644318"/>
              </p:ext>
            </p:extLst>
          </p:nvPr>
        </p:nvGraphicFramePr>
        <p:xfrm>
          <a:off x="819844" y="5156200"/>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r>
                        <a:rPr lang="es-ES" dirty="0"/>
                        <a:t>ES</a:t>
                      </a:r>
                    </a:p>
                  </a:txBody>
                  <a:tcPr/>
                </a:tc>
                <a:tc>
                  <a:txBody>
                    <a:bodyPr/>
                    <a:lstStyle/>
                    <a:p>
                      <a:pPr algn="ctr"/>
                      <a:r>
                        <a:rPr lang="es-ES" dirty="0"/>
                        <a:t>d</a:t>
                      </a:r>
                    </a:p>
                  </a:txBody>
                  <a:tcPr/>
                </a:tc>
                <a:tc>
                  <a:txBody>
                    <a:bodyPr/>
                    <a:lstStyle/>
                    <a:p>
                      <a:pPr algn="ctr"/>
                      <a:r>
                        <a:rPr lang="es-ES" dirty="0"/>
                        <a:t>EF</a:t>
                      </a:r>
                    </a:p>
                  </a:txBody>
                  <a:tcPr/>
                </a:tc>
                <a:extLst>
                  <a:ext uri="{0D108BD9-81ED-4DB2-BD59-A6C34878D82A}">
                    <a16:rowId xmlns:a16="http://schemas.microsoft.com/office/drawing/2014/main" val="10001"/>
                  </a:ext>
                </a:extLst>
              </a:tr>
              <a:tr h="370840">
                <a:tc>
                  <a:txBody>
                    <a:bodyPr/>
                    <a:lstStyle/>
                    <a:p>
                      <a:pPr algn="ctr"/>
                      <a:r>
                        <a:rPr lang="es-ES" dirty="0"/>
                        <a:t>LS</a:t>
                      </a:r>
                    </a:p>
                  </a:txBody>
                  <a:tcPr/>
                </a:tc>
                <a:tc>
                  <a:txBody>
                    <a:bodyPr/>
                    <a:lstStyle/>
                    <a:p>
                      <a:pPr algn="ctr"/>
                      <a:r>
                        <a:rPr lang="es-ES" dirty="0"/>
                        <a:t>H</a:t>
                      </a:r>
                    </a:p>
                  </a:txBody>
                  <a:tcPr/>
                </a:tc>
                <a:tc>
                  <a:txBody>
                    <a:bodyPr/>
                    <a:lstStyle/>
                    <a:p>
                      <a:pPr algn="ctr"/>
                      <a:r>
                        <a:rPr lang="es-ES" dirty="0"/>
                        <a:t>LF</a:t>
                      </a:r>
                    </a:p>
                  </a:txBody>
                  <a:tcPr/>
                </a:tc>
                <a:extLst>
                  <a:ext uri="{0D108BD9-81ED-4DB2-BD59-A6C34878D82A}">
                    <a16:rowId xmlns:a16="http://schemas.microsoft.com/office/drawing/2014/main" val="10002"/>
                  </a:ext>
                </a:extLst>
              </a:tr>
            </a:tbl>
          </a:graphicData>
        </a:graphic>
      </p:graphicFrame>
      <p:sp>
        <p:nvSpPr>
          <p:cNvPr id="44" name="CuadroTexto 66"/>
          <p:cNvSpPr txBox="1"/>
          <p:nvPr/>
        </p:nvSpPr>
        <p:spPr>
          <a:xfrm>
            <a:off x="5004048" y="4644469"/>
            <a:ext cx="4121150" cy="1815882"/>
          </a:xfrm>
          <a:prstGeom prst="rect">
            <a:avLst/>
          </a:prstGeom>
          <a:noFill/>
          <a:ln w="38100" cmpd="sng">
            <a:solidFill>
              <a:schemeClr val="accent2">
                <a:lumMod val="75000"/>
              </a:schemeClr>
            </a:solidFill>
          </a:ln>
        </p:spPr>
        <p:txBody>
          <a:bodyPr wrap="square" rtlCol="0">
            <a:spAutoFit/>
          </a:bodyPr>
          <a:lstStyle/>
          <a:p>
            <a:r>
              <a:rPr lang="es-ES" sz="1400" dirty="0"/>
              <a:t>A: Actividad</a:t>
            </a:r>
          </a:p>
          <a:p>
            <a:r>
              <a:rPr lang="es-ES" sz="1400" dirty="0"/>
              <a:t>ES: Fecha más temprana del inicio de la actividad</a:t>
            </a:r>
          </a:p>
          <a:p>
            <a:r>
              <a:rPr lang="es-ES" sz="1400" dirty="0"/>
              <a:t>LS: Fecha más tardía del inicio de la actividad</a:t>
            </a:r>
          </a:p>
          <a:p>
            <a:r>
              <a:rPr lang="es-ES" sz="1400" dirty="0"/>
              <a:t>EF: Fecha mas temprana de finalización de la actividad</a:t>
            </a:r>
          </a:p>
          <a:p>
            <a:r>
              <a:rPr lang="es-ES" sz="1400" dirty="0"/>
              <a:t>LF: Fecha mas tardía de finalización de la actividad</a:t>
            </a:r>
          </a:p>
          <a:p>
            <a:r>
              <a:rPr lang="es-ES" sz="1400" dirty="0"/>
              <a:t>H: Holgura</a:t>
            </a:r>
          </a:p>
          <a:p>
            <a:r>
              <a:rPr lang="es-ES" sz="1400" dirty="0"/>
              <a:t>A: Actividad</a:t>
            </a:r>
          </a:p>
          <a:p>
            <a:r>
              <a:rPr lang="es-ES" sz="1400" dirty="0"/>
              <a:t>D: Duración de la actividad</a:t>
            </a:r>
          </a:p>
        </p:txBody>
      </p:sp>
      <p:sp>
        <p:nvSpPr>
          <p:cNvPr id="45" name="Flecha a la derecha con bandas 67"/>
          <p:cNvSpPr/>
          <p:nvPr/>
        </p:nvSpPr>
        <p:spPr>
          <a:xfrm>
            <a:off x="3851920" y="5378450"/>
            <a:ext cx="1028700" cy="565150"/>
          </a:xfrm>
          <a:prstGeom prst="striped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8356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39</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sp>
        <p:nvSpPr>
          <p:cNvPr id="46" name="CuadroTexto 1"/>
          <p:cNvSpPr txBox="1"/>
          <p:nvPr/>
        </p:nvSpPr>
        <p:spPr>
          <a:xfrm>
            <a:off x="683568" y="1124744"/>
            <a:ext cx="8061970" cy="3293209"/>
          </a:xfrm>
          <a:prstGeom prst="rect">
            <a:avLst/>
          </a:prstGeom>
          <a:noFill/>
          <a:ln w="38100" cmpd="sng">
            <a:noFill/>
          </a:ln>
        </p:spPr>
        <p:txBody>
          <a:bodyPr wrap="square" rtlCol="0">
            <a:spAutoFit/>
          </a:bodyPr>
          <a:lstStyle/>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Las casillas superiores izquierda  </a:t>
            </a:r>
            <a:r>
              <a:rPr lang="es-ES_tradnl" sz="1600" i="1" dirty="0">
                <a:latin typeface="Arial" panose="020B0604020202020204" pitchFamily="34" charset="0"/>
                <a:cs typeface="Arial" panose="020B0604020202020204" pitchFamily="34" charset="0"/>
              </a:rPr>
              <a:t>ES</a:t>
            </a:r>
            <a:r>
              <a:rPr lang="es-ES_tradnl" sz="1600" dirty="0">
                <a:latin typeface="Arial" panose="020B0604020202020204" pitchFamily="34" charset="0"/>
                <a:cs typeface="Arial" panose="020B0604020202020204" pitchFamily="34" charset="0"/>
              </a:rPr>
              <a:t> se calculan yendo de principio a fin del proyecto.</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Cuando a una actividad A le entran dos o más flechas, la casilla “ ES” corresponde a la mayor de entre las fechas entrantes a dicha casilla.</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EF = ES +d.</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Las casillas inferiores derecha “LF” se calculan yendo de fin a principio del proyecto.</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Cuando a la actividad “A” le entran dos a más flechas “ al revés” ( es decir de ella salen dos o más flechas,  la casilla “LF” corresponde a la menor de entre las flechas entrantes a dicha casilla.</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n-GB" sz="1600" dirty="0">
                <a:latin typeface="Arial" panose="020B0604020202020204" pitchFamily="34" charset="0"/>
                <a:cs typeface="Arial" panose="020B0604020202020204" pitchFamily="34" charset="0"/>
              </a:rPr>
              <a:t>LS = LF – d.</a:t>
            </a:r>
            <a:endParaRPr lang="es-ES" sz="1600" dirty="0">
              <a:latin typeface="Arial" panose="020B0604020202020204" pitchFamily="34" charset="0"/>
              <a:cs typeface="Arial" panose="020B0604020202020204" pitchFamily="34" charset="0"/>
            </a:endParaRP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d = EF-ES = LF-LS</a:t>
            </a:r>
          </a:p>
          <a:p>
            <a:pPr marL="285750" lvl="0" indent="-285750" algn="just">
              <a:buClr>
                <a:srgbClr val="008000"/>
              </a:buClr>
              <a:buFont typeface="Wingdings" charset="2"/>
              <a:buChar char=""/>
            </a:pPr>
            <a:r>
              <a:rPr lang="es-ES_tradnl" sz="1600" dirty="0">
                <a:latin typeface="Arial" panose="020B0604020202020204" pitchFamily="34" charset="0"/>
                <a:cs typeface="Arial" panose="020B0604020202020204" pitchFamily="34" charset="0"/>
              </a:rPr>
              <a:t>H=  LF-EF = LS-ES</a:t>
            </a:r>
            <a:endParaRPr lang="es-ES" sz="1600" dirty="0">
              <a:latin typeface="Arial" panose="020B0604020202020204" pitchFamily="34" charset="0"/>
              <a:cs typeface="Arial" panose="020B0604020202020204" pitchFamily="34" charset="0"/>
            </a:endParaRPr>
          </a:p>
        </p:txBody>
      </p:sp>
      <p:graphicFrame>
        <p:nvGraphicFramePr>
          <p:cNvPr id="47" name="Tabla 7"/>
          <p:cNvGraphicFramePr>
            <a:graphicFrameLocks noGrp="1"/>
          </p:cNvGraphicFramePr>
          <p:nvPr>
            <p:extLst>
              <p:ext uri="{D42A27DB-BD31-4B8C-83A1-F6EECF244321}">
                <p14:modId xmlns:p14="http://schemas.microsoft.com/office/powerpoint/2010/main" val="2456561033"/>
              </p:ext>
            </p:extLst>
          </p:nvPr>
        </p:nvGraphicFramePr>
        <p:xfrm>
          <a:off x="2953320" y="4520406"/>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r>
                        <a:rPr lang="es-ES" dirty="0"/>
                        <a:t>ES</a:t>
                      </a:r>
                    </a:p>
                  </a:txBody>
                  <a:tcPr/>
                </a:tc>
                <a:tc>
                  <a:txBody>
                    <a:bodyPr/>
                    <a:lstStyle/>
                    <a:p>
                      <a:pPr algn="ctr"/>
                      <a:r>
                        <a:rPr lang="es-ES" dirty="0"/>
                        <a:t>d</a:t>
                      </a:r>
                    </a:p>
                  </a:txBody>
                  <a:tcPr/>
                </a:tc>
                <a:tc>
                  <a:txBody>
                    <a:bodyPr/>
                    <a:lstStyle/>
                    <a:p>
                      <a:pPr algn="ctr"/>
                      <a:r>
                        <a:rPr lang="es-ES" dirty="0"/>
                        <a:t>EF</a:t>
                      </a:r>
                    </a:p>
                  </a:txBody>
                  <a:tcPr/>
                </a:tc>
                <a:extLst>
                  <a:ext uri="{0D108BD9-81ED-4DB2-BD59-A6C34878D82A}">
                    <a16:rowId xmlns:a16="http://schemas.microsoft.com/office/drawing/2014/main" val="10001"/>
                  </a:ext>
                </a:extLst>
              </a:tr>
              <a:tr h="370840">
                <a:tc>
                  <a:txBody>
                    <a:bodyPr/>
                    <a:lstStyle/>
                    <a:p>
                      <a:pPr algn="ctr"/>
                      <a:r>
                        <a:rPr lang="es-ES" dirty="0"/>
                        <a:t>LS</a:t>
                      </a:r>
                    </a:p>
                  </a:txBody>
                  <a:tcPr/>
                </a:tc>
                <a:tc>
                  <a:txBody>
                    <a:bodyPr/>
                    <a:lstStyle/>
                    <a:p>
                      <a:pPr algn="ctr"/>
                      <a:r>
                        <a:rPr lang="es-ES" dirty="0"/>
                        <a:t>H</a:t>
                      </a:r>
                    </a:p>
                  </a:txBody>
                  <a:tcPr/>
                </a:tc>
                <a:tc>
                  <a:txBody>
                    <a:bodyPr/>
                    <a:lstStyle/>
                    <a:p>
                      <a:pPr algn="ctr"/>
                      <a:r>
                        <a:rPr lang="es-ES" dirty="0"/>
                        <a:t>LF</a:t>
                      </a:r>
                    </a:p>
                  </a:txBody>
                  <a:tcPr/>
                </a:tc>
                <a:extLst>
                  <a:ext uri="{0D108BD9-81ED-4DB2-BD59-A6C34878D82A}">
                    <a16:rowId xmlns:a16="http://schemas.microsoft.com/office/drawing/2014/main" val="10002"/>
                  </a:ext>
                </a:extLst>
              </a:tr>
            </a:tbl>
          </a:graphicData>
        </a:graphic>
      </p:graphicFrame>
      <p:sp>
        <p:nvSpPr>
          <p:cNvPr id="48" name="Flecha derecha 2"/>
          <p:cNvSpPr/>
          <p:nvPr/>
        </p:nvSpPr>
        <p:spPr>
          <a:xfrm>
            <a:off x="1676970" y="4787106"/>
            <a:ext cx="1193800" cy="4889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Mayor</a:t>
            </a:r>
          </a:p>
        </p:txBody>
      </p:sp>
      <p:sp>
        <p:nvSpPr>
          <p:cNvPr id="49" name="Flecha izquierda 4"/>
          <p:cNvSpPr/>
          <p:nvPr/>
        </p:nvSpPr>
        <p:spPr>
          <a:xfrm>
            <a:off x="6033070" y="5199856"/>
            <a:ext cx="1066800" cy="533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Menor</a:t>
            </a:r>
          </a:p>
        </p:txBody>
      </p:sp>
    </p:spTree>
    <p:extLst>
      <p:ext uri="{BB962C8B-B14F-4D97-AF65-F5344CB8AC3E}">
        <p14:creationId xmlns:p14="http://schemas.microsoft.com/office/powerpoint/2010/main" val="34285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683568" y="-33159"/>
            <a:ext cx="8545929"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dirección de un proyecto industrial</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a:t>
            </a:fld>
            <a:endParaRPr lang="en-US" sz="1600" dirty="0">
              <a:solidFill>
                <a:schemeClr val="bg1"/>
              </a:solidFill>
              <a:latin typeface="Arial" panose="020B0604020202020204" pitchFamily="34" charset="0"/>
              <a:cs typeface="Arial" panose="020B0604020202020204" pitchFamily="34" charset="0"/>
            </a:endParaRPr>
          </a:p>
        </p:txBody>
      </p:sp>
      <p:sp>
        <p:nvSpPr>
          <p:cNvPr id="28" name="27 CuadroTexto"/>
          <p:cNvSpPr txBox="1"/>
          <p:nvPr/>
        </p:nvSpPr>
        <p:spPr>
          <a:xfrm>
            <a:off x="2866262" y="647727"/>
            <a:ext cx="34804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jefe del proyecto</a:t>
            </a:r>
          </a:p>
        </p:txBody>
      </p:sp>
      <p:grpSp>
        <p:nvGrpSpPr>
          <p:cNvPr id="29" name="Agrupar 16"/>
          <p:cNvGrpSpPr/>
          <p:nvPr/>
        </p:nvGrpSpPr>
        <p:grpSpPr>
          <a:xfrm>
            <a:off x="971600" y="2051556"/>
            <a:ext cx="7574390" cy="4617804"/>
            <a:chOff x="393699" y="1092772"/>
            <a:chExt cx="8436565" cy="4955031"/>
          </a:xfrm>
        </p:grpSpPr>
        <p:grpSp>
          <p:nvGrpSpPr>
            <p:cNvPr id="30" name="Agrupar 4"/>
            <p:cNvGrpSpPr/>
            <p:nvPr/>
          </p:nvGrpSpPr>
          <p:grpSpPr>
            <a:xfrm>
              <a:off x="393699" y="1092772"/>
              <a:ext cx="8436565" cy="4955031"/>
              <a:chOff x="393699" y="1092772"/>
              <a:chExt cx="8436565" cy="4955031"/>
            </a:xfrm>
          </p:grpSpPr>
          <p:sp>
            <p:nvSpPr>
              <p:cNvPr id="34" name="Flecha izquierda-derecha-arriba 1"/>
              <p:cNvSpPr/>
              <p:nvPr/>
            </p:nvSpPr>
            <p:spPr>
              <a:xfrm>
                <a:off x="2667000" y="1489075"/>
                <a:ext cx="3721100" cy="1557266"/>
              </a:xfrm>
              <a:prstGeom prst="leftRigh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35" name="CuadroTexto 2"/>
              <p:cNvSpPr txBox="1"/>
              <p:nvPr/>
            </p:nvSpPr>
            <p:spPr>
              <a:xfrm>
                <a:off x="6705600" y="2443238"/>
                <a:ext cx="1168400" cy="39630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Plazos</a:t>
                </a:r>
              </a:p>
            </p:txBody>
          </p:sp>
          <p:sp>
            <p:nvSpPr>
              <p:cNvPr id="36" name="CuadroTexto 8"/>
              <p:cNvSpPr txBox="1"/>
              <p:nvPr/>
            </p:nvSpPr>
            <p:spPr>
              <a:xfrm>
                <a:off x="1346200" y="2520505"/>
                <a:ext cx="1168400" cy="39630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Costos</a:t>
                </a:r>
              </a:p>
            </p:txBody>
          </p:sp>
          <p:sp>
            <p:nvSpPr>
              <p:cNvPr id="37" name="CuadroTexto 9"/>
              <p:cNvSpPr txBox="1"/>
              <p:nvPr/>
            </p:nvSpPr>
            <p:spPr>
              <a:xfrm>
                <a:off x="3187471" y="1092772"/>
                <a:ext cx="2730499" cy="39630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Especificaciones</a:t>
                </a:r>
              </a:p>
            </p:txBody>
          </p:sp>
          <p:sp>
            <p:nvSpPr>
              <p:cNvPr id="38" name="Flecha izquierda-derecha-arriba 10"/>
              <p:cNvSpPr/>
              <p:nvPr/>
            </p:nvSpPr>
            <p:spPr>
              <a:xfrm flipV="1">
                <a:off x="2667000" y="3873500"/>
                <a:ext cx="3721100" cy="1727200"/>
              </a:xfrm>
              <a:prstGeom prst="leftRightUpArrow">
                <a:avLst/>
              </a:prstGeom>
              <a:solidFill>
                <a:srgbClr val="BFBF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39" name="CuadroTexto 11"/>
              <p:cNvSpPr txBox="1"/>
              <p:nvPr/>
            </p:nvSpPr>
            <p:spPr>
              <a:xfrm>
                <a:off x="393699" y="4140200"/>
                <a:ext cx="2082800" cy="6935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Capacidad de trato</a:t>
                </a:r>
              </a:p>
            </p:txBody>
          </p:sp>
          <p:sp>
            <p:nvSpPr>
              <p:cNvPr id="40" name="CuadroTexto 12"/>
              <p:cNvSpPr txBox="1"/>
              <p:nvPr/>
            </p:nvSpPr>
            <p:spPr>
              <a:xfrm>
                <a:off x="6696664" y="4025900"/>
                <a:ext cx="2133600" cy="99075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Capacidad de gestión y decisión</a:t>
                </a:r>
              </a:p>
            </p:txBody>
          </p:sp>
          <p:sp>
            <p:nvSpPr>
              <p:cNvPr id="41" name="CuadroTexto 14"/>
              <p:cNvSpPr txBox="1"/>
              <p:nvPr/>
            </p:nvSpPr>
            <p:spPr>
              <a:xfrm>
                <a:off x="3136900" y="5651500"/>
                <a:ext cx="2730500" cy="39630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ES" dirty="0">
                    <a:latin typeface="Arial" panose="020B0604020202020204" pitchFamily="34" charset="0"/>
                    <a:cs typeface="Arial" panose="020B0604020202020204" pitchFamily="34" charset="0"/>
                  </a:rPr>
                  <a:t>Capacidad técnica</a:t>
                </a:r>
              </a:p>
            </p:txBody>
          </p:sp>
        </p:grpSp>
        <p:sp>
          <p:nvSpPr>
            <p:cNvPr id="31" name="CuadroTexto 5"/>
            <p:cNvSpPr txBox="1"/>
            <p:nvPr/>
          </p:nvSpPr>
          <p:spPr>
            <a:xfrm>
              <a:off x="3657600" y="2365971"/>
              <a:ext cx="1816101" cy="62748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600" dirty="0">
                  <a:latin typeface="Arial" panose="020B0604020202020204" pitchFamily="34" charset="0"/>
                  <a:cs typeface="Arial" panose="020B0604020202020204" pitchFamily="34" charset="0"/>
                </a:rPr>
                <a:t>Los objetivos del proyecto</a:t>
              </a:r>
            </a:p>
          </p:txBody>
        </p:sp>
        <p:sp>
          <p:nvSpPr>
            <p:cNvPr id="32" name="CuadroTexto 17"/>
            <p:cNvSpPr txBox="1"/>
            <p:nvPr/>
          </p:nvSpPr>
          <p:spPr>
            <a:xfrm>
              <a:off x="3657600" y="3975100"/>
              <a:ext cx="1816101" cy="62748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s-ES" sz="1600" dirty="0">
                  <a:latin typeface="Arial" panose="020B0604020202020204" pitchFamily="34" charset="0"/>
                  <a:cs typeface="Arial" panose="020B0604020202020204" pitchFamily="34" charset="0"/>
                </a:rPr>
                <a:t>Perfil del jefe del proyecto</a:t>
              </a:r>
            </a:p>
          </p:txBody>
        </p:sp>
      </p:grpSp>
      <p:sp>
        <p:nvSpPr>
          <p:cNvPr id="5" name="4 CuadroTexto"/>
          <p:cNvSpPr txBox="1"/>
          <p:nvPr/>
        </p:nvSpPr>
        <p:spPr>
          <a:xfrm>
            <a:off x="1227878" y="5561364"/>
            <a:ext cx="1197764" cy="923330"/>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Liderazgo</a:t>
            </a:r>
          </a:p>
          <a:p>
            <a:r>
              <a:rPr lang="es-ES" dirty="0">
                <a:latin typeface="Arial" panose="020B0604020202020204" pitchFamily="34" charset="0"/>
                <a:cs typeface="Arial" panose="020B0604020202020204" pitchFamily="34" charset="0"/>
              </a:rPr>
              <a:t>Poder </a:t>
            </a:r>
          </a:p>
          <a:p>
            <a:r>
              <a:rPr lang="es-ES" dirty="0">
                <a:latin typeface="Arial" panose="020B0604020202020204" pitchFamily="34" charset="0"/>
                <a:cs typeface="Arial" panose="020B0604020202020204" pitchFamily="34" charset="0"/>
              </a:rPr>
              <a:t>Autoridad</a:t>
            </a:r>
          </a:p>
        </p:txBody>
      </p:sp>
      <p:sp>
        <p:nvSpPr>
          <p:cNvPr id="42" name="41 Rectángulo"/>
          <p:cNvSpPr/>
          <p:nvPr/>
        </p:nvSpPr>
        <p:spPr>
          <a:xfrm>
            <a:off x="1292803" y="1679463"/>
            <a:ext cx="5218288" cy="369332"/>
          </a:xfrm>
          <a:prstGeom prst="rect">
            <a:avLst/>
          </a:prstGeom>
        </p:spPr>
        <p:txBody>
          <a:bodyPr wrap="none">
            <a:spAutoFit/>
          </a:bodyPr>
          <a:lstStyle/>
          <a:p>
            <a:pPr algn="ctr"/>
            <a:r>
              <a:rPr lang="es-ES_tradnl" b="1" i="1" dirty="0">
                <a:solidFill>
                  <a:srgbClr val="FF0000"/>
                </a:solidFill>
              </a:rPr>
              <a:t>Objetivo: SATISFACER AL CLIENTE GANANDO DINERO</a:t>
            </a:r>
            <a:endParaRPr lang="es-ES_tradnl" sz="1600" dirty="0"/>
          </a:p>
        </p:txBody>
      </p:sp>
      <p:sp>
        <p:nvSpPr>
          <p:cNvPr id="44" name="CuadroTexto 2"/>
          <p:cNvSpPr txBox="1"/>
          <p:nvPr/>
        </p:nvSpPr>
        <p:spPr>
          <a:xfrm>
            <a:off x="740342" y="1151017"/>
            <a:ext cx="8080130" cy="584775"/>
          </a:xfrm>
          <a:prstGeom prst="rect">
            <a:avLst/>
          </a:prstGeom>
          <a:solidFill>
            <a:schemeClr val="bg1">
              <a:lumMod val="95000"/>
            </a:schemeClr>
          </a:solidFill>
          <a:ln>
            <a:noFill/>
          </a:ln>
        </p:spPr>
        <p:txBody>
          <a:bodyPr wrap="square" rtlCol="0">
            <a:spAutoFit/>
          </a:bodyPr>
          <a:lstStyle/>
          <a:p>
            <a:r>
              <a:rPr lang="es-ES" sz="1600" b="1" dirty="0">
                <a:latin typeface="Arial" panose="020B0604020202020204" pitchFamily="34" charset="0"/>
                <a:cs typeface="Arial" panose="020B0604020202020204" pitchFamily="34" charset="0"/>
              </a:rPr>
              <a:t>Máxima autoridad del proyecto y tiene toda la responsabilidad sobre el mismo y es el responsable del cumplimiento de los objetivos del proyecto. </a:t>
            </a:r>
          </a:p>
        </p:txBody>
      </p:sp>
      <p:sp>
        <p:nvSpPr>
          <p:cNvPr id="45" name="44 CuadroTexto"/>
          <p:cNvSpPr txBox="1"/>
          <p:nvPr/>
        </p:nvSpPr>
        <p:spPr>
          <a:xfrm>
            <a:off x="6409568" y="5746030"/>
            <a:ext cx="2410903" cy="646331"/>
          </a:xfrm>
          <a:prstGeom prst="rect">
            <a:avLst/>
          </a:prstGeom>
          <a:noFill/>
        </p:spPr>
        <p:txBody>
          <a:bodyPr wrap="square" rtlCol="0">
            <a:spAutoFit/>
          </a:bodyPr>
          <a:lstStyle/>
          <a:p>
            <a:r>
              <a:rPr lang="es-ES" dirty="0">
                <a:latin typeface="Arial" panose="020B0604020202020204" pitchFamily="34" charset="0"/>
                <a:cs typeface="Arial" panose="020B0604020202020204" pitchFamily="34" charset="0"/>
              </a:rPr>
              <a:t>"Hacer que las cosas ocurran"</a:t>
            </a:r>
          </a:p>
        </p:txBody>
      </p:sp>
    </p:spTree>
    <p:extLst>
      <p:ext uri="{BB962C8B-B14F-4D97-AF65-F5344CB8AC3E}">
        <p14:creationId xmlns:p14="http://schemas.microsoft.com/office/powerpoint/2010/main" val="3255366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40</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graphicFrame>
        <p:nvGraphicFramePr>
          <p:cNvPr id="12" name="Tabla 1"/>
          <p:cNvGraphicFramePr>
            <a:graphicFrameLocks noGrp="1"/>
          </p:cNvGraphicFramePr>
          <p:nvPr>
            <p:extLst>
              <p:ext uri="{D42A27DB-BD31-4B8C-83A1-F6EECF244321}">
                <p14:modId xmlns:p14="http://schemas.microsoft.com/office/powerpoint/2010/main" val="458008105"/>
              </p:ext>
            </p:extLst>
          </p:nvPr>
        </p:nvGraphicFramePr>
        <p:xfrm>
          <a:off x="1040060" y="124932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endParaRPr lang="es-ES" dirty="0"/>
                    </a:p>
                  </a:txBody>
                  <a:tcPr/>
                </a:tc>
                <a:tc>
                  <a:txBody>
                    <a:bodyPr/>
                    <a:lstStyle/>
                    <a:p>
                      <a:endParaRPr lang="es-ES"/>
                    </a:p>
                  </a:txBody>
                  <a:tcPr/>
                </a:tc>
                <a:tc>
                  <a:txBody>
                    <a:bodyPr/>
                    <a:lstStyle/>
                    <a:p>
                      <a:r>
                        <a:rPr lang="es-ES" dirty="0"/>
                        <a:t>T1</a:t>
                      </a:r>
                    </a:p>
                  </a:txBody>
                  <a:tcPr/>
                </a:tc>
                <a:extLst>
                  <a:ext uri="{0D108BD9-81ED-4DB2-BD59-A6C34878D82A}">
                    <a16:rowId xmlns:a16="http://schemas.microsoft.com/office/drawing/2014/main" val="10001"/>
                  </a:ext>
                </a:extLst>
              </a:tr>
              <a:tr h="370840">
                <a:tc>
                  <a:txBody>
                    <a:bodyPr/>
                    <a:lstStyle/>
                    <a:p>
                      <a:pPr algn="ctr"/>
                      <a:endParaRPr lang="es-ES" dirty="0"/>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graphicFrame>
        <p:nvGraphicFramePr>
          <p:cNvPr id="13" name="Tabla 7"/>
          <p:cNvGraphicFramePr>
            <a:graphicFrameLocks noGrp="1"/>
          </p:cNvGraphicFramePr>
          <p:nvPr>
            <p:extLst>
              <p:ext uri="{D42A27DB-BD31-4B8C-83A1-F6EECF244321}">
                <p14:modId xmlns:p14="http://schemas.microsoft.com/office/powerpoint/2010/main" val="2007023446"/>
              </p:ext>
            </p:extLst>
          </p:nvPr>
        </p:nvGraphicFramePr>
        <p:xfrm>
          <a:off x="5764460" y="124297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B</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r>
                        <a:rPr lang="es-ES" dirty="0"/>
                        <a:t>ES</a:t>
                      </a:r>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70840">
                <a:tc>
                  <a:txBody>
                    <a:bodyPr/>
                    <a:lstStyle/>
                    <a:p>
                      <a:pPr algn="ctr"/>
                      <a:endParaRPr lang="es-ES" dirty="0"/>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graphicFrame>
        <p:nvGraphicFramePr>
          <p:cNvPr id="14" name="Tabla 8"/>
          <p:cNvGraphicFramePr>
            <a:graphicFrameLocks noGrp="1"/>
          </p:cNvGraphicFramePr>
          <p:nvPr>
            <p:extLst>
              <p:ext uri="{D42A27DB-BD31-4B8C-83A1-F6EECF244321}">
                <p14:modId xmlns:p14="http://schemas.microsoft.com/office/powerpoint/2010/main" val="2773708376"/>
              </p:ext>
            </p:extLst>
          </p:nvPr>
        </p:nvGraphicFramePr>
        <p:xfrm>
          <a:off x="1040060" y="257012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endParaRPr lang="es-ES" dirty="0"/>
                    </a:p>
                  </a:txBody>
                  <a:tcPr/>
                </a:tc>
                <a:tc>
                  <a:txBody>
                    <a:bodyPr/>
                    <a:lstStyle/>
                    <a:p>
                      <a:endParaRPr lang="es-ES"/>
                    </a:p>
                  </a:txBody>
                  <a:tcPr/>
                </a:tc>
                <a:tc>
                  <a:txBody>
                    <a:bodyPr/>
                    <a:lstStyle/>
                    <a:p>
                      <a:r>
                        <a:rPr lang="es-ES" dirty="0"/>
                        <a:t>T2</a:t>
                      </a:r>
                    </a:p>
                  </a:txBody>
                  <a:tcPr/>
                </a:tc>
                <a:extLst>
                  <a:ext uri="{0D108BD9-81ED-4DB2-BD59-A6C34878D82A}">
                    <a16:rowId xmlns:a16="http://schemas.microsoft.com/office/drawing/2014/main" val="10001"/>
                  </a:ext>
                </a:extLst>
              </a:tr>
              <a:tr h="370840">
                <a:tc>
                  <a:txBody>
                    <a:bodyPr/>
                    <a:lstStyle/>
                    <a:p>
                      <a:pPr algn="ctr"/>
                      <a:endParaRPr lang="es-ES" dirty="0"/>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graphicFrame>
        <p:nvGraphicFramePr>
          <p:cNvPr id="15" name="Tabla 9"/>
          <p:cNvGraphicFramePr>
            <a:graphicFrameLocks noGrp="1"/>
          </p:cNvGraphicFramePr>
          <p:nvPr>
            <p:extLst>
              <p:ext uri="{D42A27DB-BD31-4B8C-83A1-F6EECF244321}">
                <p14:modId xmlns:p14="http://schemas.microsoft.com/office/powerpoint/2010/main" val="606693150"/>
              </p:ext>
            </p:extLst>
          </p:nvPr>
        </p:nvGraphicFramePr>
        <p:xfrm>
          <a:off x="1084510" y="408142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endParaRPr lang="es-ES" dirty="0"/>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70840">
                <a:tc>
                  <a:txBody>
                    <a:bodyPr/>
                    <a:lstStyle/>
                    <a:p>
                      <a:pPr algn="ctr"/>
                      <a:endParaRPr lang="es-ES" dirty="0"/>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graphicFrame>
        <p:nvGraphicFramePr>
          <p:cNvPr id="16" name="Tabla 10"/>
          <p:cNvGraphicFramePr>
            <a:graphicFrameLocks noGrp="1"/>
          </p:cNvGraphicFramePr>
          <p:nvPr>
            <p:extLst>
              <p:ext uri="{D42A27DB-BD31-4B8C-83A1-F6EECF244321}">
                <p14:modId xmlns:p14="http://schemas.microsoft.com/office/powerpoint/2010/main" val="1689619617"/>
              </p:ext>
            </p:extLst>
          </p:nvPr>
        </p:nvGraphicFramePr>
        <p:xfrm>
          <a:off x="5802560" y="407507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endParaRPr lang="es-ES" dirty="0"/>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70840">
                <a:tc>
                  <a:txBody>
                    <a:bodyPr/>
                    <a:lstStyle/>
                    <a:p>
                      <a:pPr algn="ctr"/>
                      <a:r>
                        <a:rPr lang="es-ES" dirty="0"/>
                        <a:t>T3</a:t>
                      </a:r>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graphicFrame>
        <p:nvGraphicFramePr>
          <p:cNvPr id="17" name="Tabla 11"/>
          <p:cNvGraphicFramePr>
            <a:graphicFrameLocks noGrp="1"/>
          </p:cNvGraphicFramePr>
          <p:nvPr>
            <p:extLst>
              <p:ext uri="{D42A27DB-BD31-4B8C-83A1-F6EECF244321}">
                <p14:modId xmlns:p14="http://schemas.microsoft.com/office/powerpoint/2010/main" val="194256596"/>
              </p:ext>
            </p:extLst>
          </p:nvPr>
        </p:nvGraphicFramePr>
        <p:xfrm>
          <a:off x="5802560" y="5510175"/>
          <a:ext cx="3003549" cy="1112520"/>
        </p:xfrm>
        <a:graphic>
          <a:graphicData uri="http://schemas.openxmlformats.org/drawingml/2006/table">
            <a:tbl>
              <a:tblPr firstRow="1" bandRow="1">
                <a:tableStyleId>{5C22544A-7EE6-4342-B048-85BDC9FD1C3A}</a:tableStyleId>
              </a:tblPr>
              <a:tblGrid>
                <a:gridCol w="1001183">
                  <a:extLst>
                    <a:ext uri="{9D8B030D-6E8A-4147-A177-3AD203B41FA5}">
                      <a16:colId xmlns:a16="http://schemas.microsoft.com/office/drawing/2014/main" val="20000"/>
                    </a:ext>
                  </a:extLst>
                </a:gridCol>
                <a:gridCol w="1001183">
                  <a:extLst>
                    <a:ext uri="{9D8B030D-6E8A-4147-A177-3AD203B41FA5}">
                      <a16:colId xmlns:a16="http://schemas.microsoft.com/office/drawing/2014/main" val="20001"/>
                    </a:ext>
                  </a:extLst>
                </a:gridCol>
                <a:gridCol w="1001183">
                  <a:extLst>
                    <a:ext uri="{9D8B030D-6E8A-4147-A177-3AD203B41FA5}">
                      <a16:colId xmlns:a16="http://schemas.microsoft.com/office/drawing/2014/main" val="20002"/>
                    </a:ext>
                  </a:extLst>
                </a:gridCol>
              </a:tblGrid>
              <a:tr h="370840">
                <a:tc gridSpan="3">
                  <a:txBody>
                    <a:bodyPr/>
                    <a:lstStyle/>
                    <a:p>
                      <a:pPr algn="ctr"/>
                      <a:r>
                        <a:rPr lang="es-ES" dirty="0"/>
                        <a:t>A</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70840">
                <a:tc>
                  <a:txBody>
                    <a:bodyPr/>
                    <a:lstStyle/>
                    <a:p>
                      <a:pPr algn="ctr"/>
                      <a:endParaRPr lang="es-ES" dirty="0"/>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70840">
                <a:tc>
                  <a:txBody>
                    <a:bodyPr/>
                    <a:lstStyle/>
                    <a:p>
                      <a:pPr algn="ctr"/>
                      <a:r>
                        <a:rPr lang="es-ES" dirty="0"/>
                        <a:t>T4</a:t>
                      </a:r>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2"/>
                  </a:ext>
                </a:extLst>
              </a:tr>
            </a:tbl>
          </a:graphicData>
        </a:graphic>
      </p:graphicFrame>
      <p:cxnSp>
        <p:nvCxnSpPr>
          <p:cNvPr id="18" name="Conector recto de flecha 4"/>
          <p:cNvCxnSpPr/>
          <p:nvPr/>
        </p:nvCxnSpPr>
        <p:spPr>
          <a:xfrm>
            <a:off x="4253160" y="1757325"/>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4"/>
          <p:cNvCxnSpPr/>
          <p:nvPr/>
        </p:nvCxnSpPr>
        <p:spPr>
          <a:xfrm flipV="1">
            <a:off x="4151560" y="1985925"/>
            <a:ext cx="1473200" cy="1155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6"/>
          <p:cNvCxnSpPr/>
          <p:nvPr/>
        </p:nvCxnSpPr>
        <p:spPr>
          <a:xfrm flipH="1">
            <a:off x="4164260" y="4627525"/>
            <a:ext cx="154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onector recto de flecha 19"/>
          <p:cNvCxnSpPr/>
          <p:nvPr/>
        </p:nvCxnSpPr>
        <p:spPr>
          <a:xfrm flipH="1" flipV="1">
            <a:off x="4164260" y="4906925"/>
            <a:ext cx="1562100" cy="1181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ángulo 21"/>
          <p:cNvSpPr/>
          <p:nvPr/>
        </p:nvSpPr>
        <p:spPr>
          <a:xfrm>
            <a:off x="5724128" y="2476760"/>
            <a:ext cx="3340100" cy="1077218"/>
          </a:xfrm>
          <a:prstGeom prst="rect">
            <a:avLst/>
          </a:prstGeom>
          <a:solidFill>
            <a:schemeClr val="bg2"/>
          </a:solidFill>
          <a:ln w="28575" cmpd="sng">
            <a:solidFill>
              <a:srgbClr val="953735"/>
            </a:solidFill>
          </a:ln>
        </p:spPr>
        <p:txBody>
          <a:bodyPr wrap="square">
            <a:spAutoFit/>
          </a:bodyPr>
          <a:lstStyle/>
          <a:p>
            <a:pPr algn="just"/>
            <a:r>
              <a:rPr lang="es-ES_tradnl" sz="1600" dirty="0">
                <a:latin typeface="Arial" panose="020B0604020202020204" pitchFamily="34" charset="0"/>
                <a:cs typeface="Arial" panose="020B0604020202020204" pitchFamily="34" charset="0"/>
              </a:rPr>
              <a:t>Cuando a una actividad le entran dos o más  flechas, en la casilla ES hay que poner el mayor entre T1 y T2</a:t>
            </a:r>
            <a:endParaRPr lang="es-ES" sz="1600" dirty="0">
              <a:latin typeface="Arial" panose="020B0604020202020204" pitchFamily="34" charset="0"/>
              <a:cs typeface="Arial" panose="020B0604020202020204" pitchFamily="34" charset="0"/>
            </a:endParaRPr>
          </a:p>
        </p:txBody>
      </p:sp>
      <p:sp>
        <p:nvSpPr>
          <p:cNvPr id="23" name="CuadroTexto 23"/>
          <p:cNvSpPr txBox="1"/>
          <p:nvPr/>
        </p:nvSpPr>
        <p:spPr>
          <a:xfrm>
            <a:off x="1065460" y="5389525"/>
            <a:ext cx="3086100" cy="1323439"/>
          </a:xfrm>
          <a:prstGeom prst="rect">
            <a:avLst/>
          </a:prstGeom>
          <a:solidFill>
            <a:schemeClr val="bg2"/>
          </a:solidFill>
          <a:ln w="28575" cmpd="sng">
            <a:solidFill>
              <a:srgbClr val="953735"/>
            </a:solidFill>
          </a:ln>
        </p:spPr>
        <p:txBody>
          <a:bodyPr wrap="square" rtlCol="0">
            <a:spAutoFit/>
          </a:bodyPr>
          <a:lstStyle/>
          <a:p>
            <a:r>
              <a:rPr lang="es-ES_tradnl" sz="1600" dirty="0">
                <a:latin typeface="Arial" panose="020B0604020202020204" pitchFamily="34" charset="0"/>
                <a:cs typeface="Arial" panose="020B0604020202020204" pitchFamily="34" charset="0"/>
              </a:rPr>
              <a:t>Cuando a una actividad le “entran al revés” (salen) dos o más flechas, el LF hay que poner el más pequeño entre T3 y T4</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141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41</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graphicFrame>
        <p:nvGraphicFramePr>
          <p:cNvPr id="8" name="Tabla 2"/>
          <p:cNvGraphicFramePr>
            <a:graphicFrameLocks noGrp="1"/>
          </p:cNvGraphicFramePr>
          <p:nvPr>
            <p:extLst>
              <p:ext uri="{D42A27DB-BD31-4B8C-83A1-F6EECF244321}">
                <p14:modId xmlns:p14="http://schemas.microsoft.com/office/powerpoint/2010/main" val="819187810"/>
              </p:ext>
            </p:extLst>
          </p:nvPr>
        </p:nvGraphicFramePr>
        <p:xfrm>
          <a:off x="1475656" y="1543602"/>
          <a:ext cx="7369896" cy="4844498"/>
        </p:xfrm>
        <a:graphic>
          <a:graphicData uri="http://schemas.openxmlformats.org/drawingml/2006/table">
            <a:tbl>
              <a:tblPr firstRow="1" bandRow="1">
                <a:tableStyleId>{5C22544A-7EE6-4342-B048-85BDC9FD1C3A}</a:tableStyleId>
              </a:tblPr>
              <a:tblGrid>
                <a:gridCol w="1401398">
                  <a:extLst>
                    <a:ext uri="{9D8B030D-6E8A-4147-A177-3AD203B41FA5}">
                      <a16:colId xmlns:a16="http://schemas.microsoft.com/office/drawing/2014/main" val="20000"/>
                    </a:ext>
                  </a:extLst>
                </a:gridCol>
                <a:gridCol w="2171885">
                  <a:extLst>
                    <a:ext uri="{9D8B030D-6E8A-4147-A177-3AD203B41FA5}">
                      <a16:colId xmlns:a16="http://schemas.microsoft.com/office/drawing/2014/main" val="20001"/>
                    </a:ext>
                  </a:extLst>
                </a:gridCol>
                <a:gridCol w="1954139">
                  <a:extLst>
                    <a:ext uri="{9D8B030D-6E8A-4147-A177-3AD203B41FA5}">
                      <a16:colId xmlns:a16="http://schemas.microsoft.com/office/drawing/2014/main" val="20002"/>
                    </a:ext>
                  </a:extLst>
                </a:gridCol>
                <a:gridCol w="1842474">
                  <a:extLst>
                    <a:ext uri="{9D8B030D-6E8A-4147-A177-3AD203B41FA5}">
                      <a16:colId xmlns:a16="http://schemas.microsoft.com/office/drawing/2014/main" val="20003"/>
                    </a:ext>
                  </a:extLst>
                </a:gridCol>
              </a:tblGrid>
              <a:tr h="322087">
                <a:tc>
                  <a:txBody>
                    <a:bodyPr/>
                    <a:lstStyle/>
                    <a:p>
                      <a:pPr algn="ctr">
                        <a:spcAft>
                          <a:spcPts val="0"/>
                        </a:spcAft>
                      </a:pPr>
                      <a:r>
                        <a:rPr lang="es-ES_tradnl" sz="1100" b="1" i="1" dirty="0">
                          <a:effectLst/>
                          <a:latin typeface="Arial"/>
                          <a:ea typeface="Times New Roman"/>
                          <a:cs typeface="Times New Roman"/>
                        </a:rPr>
                        <a:t>ACTIVIDAD</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b="1" i="1">
                          <a:effectLst/>
                          <a:latin typeface="Arial"/>
                          <a:ea typeface="Times New Roman"/>
                          <a:cs typeface="Times New Roman"/>
                        </a:rPr>
                        <a:t>DESCRIPCIÓN</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b="1" i="1">
                          <a:effectLst/>
                          <a:latin typeface="Arial"/>
                          <a:ea typeface="Times New Roman"/>
                          <a:cs typeface="Times New Roman"/>
                        </a:rPr>
                        <a:t>DURACIÓN (SEMANAS)</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b="1" i="1">
                          <a:effectLst/>
                          <a:latin typeface="Arial"/>
                          <a:ea typeface="Times New Roman"/>
                          <a:cs typeface="Times New Roman"/>
                        </a:rPr>
                        <a:t>ACTIVIDAD PRECEDENTE</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0"/>
                  </a:ext>
                </a:extLst>
              </a:tr>
              <a:tr h="322087">
                <a:tc>
                  <a:txBody>
                    <a:bodyPr/>
                    <a:lstStyle/>
                    <a:p>
                      <a:pPr algn="ctr">
                        <a:spcAft>
                          <a:spcPts val="0"/>
                        </a:spcAft>
                      </a:pPr>
                      <a:r>
                        <a:rPr lang="es-ES_tradnl" sz="1100">
                          <a:effectLst/>
                          <a:latin typeface="Arial"/>
                          <a:ea typeface="Times New Roman"/>
                          <a:cs typeface="Times New Roman"/>
                        </a:rPr>
                        <a:t>P</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a:effectLst/>
                          <a:latin typeface="Arial"/>
                          <a:ea typeface="Times New Roman"/>
                          <a:cs typeface="Times New Roman"/>
                        </a:rPr>
                        <a:t>Principio</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1"/>
                  </a:ext>
                </a:extLst>
              </a:tr>
              <a:tr h="322087">
                <a:tc>
                  <a:txBody>
                    <a:bodyPr/>
                    <a:lstStyle/>
                    <a:p>
                      <a:pPr algn="ctr">
                        <a:spcAft>
                          <a:spcPts val="0"/>
                        </a:spcAft>
                      </a:pPr>
                      <a:r>
                        <a:rPr lang="es-ES_tradnl" sz="1100">
                          <a:effectLst/>
                          <a:latin typeface="Arial"/>
                          <a:ea typeface="Times New Roman"/>
                          <a:cs typeface="Times New Roman"/>
                        </a:rPr>
                        <a:t>A</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a:effectLst/>
                          <a:latin typeface="Arial"/>
                          <a:ea typeface="Times New Roman"/>
                          <a:cs typeface="Times New Roman"/>
                        </a:rPr>
                        <a:t>Estudio</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4</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P</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2"/>
                  </a:ext>
                </a:extLst>
              </a:tr>
              <a:tr h="322087">
                <a:tc>
                  <a:txBody>
                    <a:bodyPr/>
                    <a:lstStyle/>
                    <a:p>
                      <a:pPr algn="ctr">
                        <a:spcAft>
                          <a:spcPts val="0"/>
                        </a:spcAft>
                      </a:pPr>
                      <a:r>
                        <a:rPr lang="es-ES_tradnl" sz="1100">
                          <a:effectLst/>
                          <a:latin typeface="Arial"/>
                          <a:ea typeface="Times New Roman"/>
                          <a:cs typeface="Times New Roman"/>
                        </a:rPr>
                        <a:t>B</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a:effectLst/>
                          <a:latin typeface="Arial"/>
                          <a:ea typeface="Times New Roman"/>
                          <a:cs typeface="Times New Roman"/>
                        </a:rPr>
                        <a:t>Selección Componentes</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3</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A</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3"/>
                  </a:ext>
                </a:extLst>
              </a:tr>
              <a:tr h="322087">
                <a:tc>
                  <a:txBody>
                    <a:bodyPr/>
                    <a:lstStyle/>
                    <a:p>
                      <a:pPr algn="ctr">
                        <a:spcAft>
                          <a:spcPts val="0"/>
                        </a:spcAft>
                      </a:pPr>
                      <a:r>
                        <a:rPr lang="es-ES_tradnl" sz="1100">
                          <a:effectLst/>
                          <a:latin typeface="Arial"/>
                          <a:ea typeface="Times New Roman"/>
                          <a:cs typeface="Times New Roman"/>
                        </a:rPr>
                        <a:t>C</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Acopio Materiales</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6</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B</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4"/>
                  </a:ext>
                </a:extLst>
              </a:tr>
              <a:tr h="322087">
                <a:tc>
                  <a:txBody>
                    <a:bodyPr/>
                    <a:lstStyle/>
                    <a:p>
                      <a:pPr algn="ctr">
                        <a:spcAft>
                          <a:spcPts val="0"/>
                        </a:spcAft>
                      </a:pPr>
                      <a:r>
                        <a:rPr lang="es-ES_tradnl" sz="1100">
                          <a:effectLst/>
                          <a:latin typeface="Arial"/>
                          <a:ea typeface="Times New Roman"/>
                          <a:cs typeface="Times New Roman"/>
                        </a:rPr>
                        <a:t>D</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Acopio Instalación</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10</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B</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5"/>
                  </a:ext>
                </a:extLst>
              </a:tr>
              <a:tr h="322087">
                <a:tc>
                  <a:txBody>
                    <a:bodyPr/>
                    <a:lstStyle/>
                    <a:p>
                      <a:pPr algn="ctr">
                        <a:spcAft>
                          <a:spcPts val="0"/>
                        </a:spcAft>
                      </a:pPr>
                      <a:r>
                        <a:rPr lang="es-ES_tradnl" sz="1100">
                          <a:effectLst/>
                          <a:latin typeface="Arial"/>
                          <a:ea typeface="Times New Roman"/>
                          <a:cs typeface="Times New Roman"/>
                        </a:rPr>
                        <a:t>E</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Pruebas Características</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2</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C,D</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6"/>
                  </a:ext>
                </a:extLst>
              </a:tr>
              <a:tr h="322087">
                <a:tc>
                  <a:txBody>
                    <a:bodyPr/>
                    <a:lstStyle/>
                    <a:p>
                      <a:pPr algn="ctr">
                        <a:spcAft>
                          <a:spcPts val="0"/>
                        </a:spcAft>
                      </a:pPr>
                      <a:r>
                        <a:rPr lang="en-GB" sz="1100">
                          <a:effectLst/>
                          <a:latin typeface="Arial"/>
                          <a:ea typeface="Times New Roman"/>
                          <a:cs typeface="Times New Roman"/>
                        </a:rPr>
                        <a:t>F</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Pruebas Duración</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8</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E</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7"/>
                  </a:ext>
                </a:extLst>
              </a:tr>
              <a:tr h="322087">
                <a:tc>
                  <a:txBody>
                    <a:bodyPr/>
                    <a:lstStyle/>
                    <a:p>
                      <a:pPr algn="ctr">
                        <a:spcAft>
                          <a:spcPts val="0"/>
                        </a:spcAft>
                      </a:pPr>
                      <a:r>
                        <a:rPr lang="en-GB" sz="1100">
                          <a:effectLst/>
                          <a:latin typeface="Arial"/>
                          <a:ea typeface="Times New Roman"/>
                          <a:cs typeface="Times New Roman"/>
                        </a:rPr>
                        <a:t>G</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Diseño Circuito</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6</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A</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8"/>
                  </a:ext>
                </a:extLst>
              </a:tr>
              <a:tr h="322087">
                <a:tc>
                  <a:txBody>
                    <a:bodyPr/>
                    <a:lstStyle/>
                    <a:p>
                      <a:pPr algn="ctr">
                        <a:spcAft>
                          <a:spcPts val="0"/>
                        </a:spcAft>
                      </a:pPr>
                      <a:r>
                        <a:rPr lang="en-GB" sz="1100">
                          <a:effectLst/>
                          <a:latin typeface="Arial"/>
                          <a:ea typeface="Times New Roman"/>
                          <a:cs typeface="Times New Roman"/>
                        </a:rPr>
                        <a:t>H</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Acopio Materiales</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4</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G</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09"/>
                  </a:ext>
                </a:extLst>
              </a:tr>
              <a:tr h="322087">
                <a:tc>
                  <a:txBody>
                    <a:bodyPr/>
                    <a:lstStyle/>
                    <a:p>
                      <a:pPr algn="ctr">
                        <a:spcAft>
                          <a:spcPts val="0"/>
                        </a:spcAft>
                      </a:pPr>
                      <a:r>
                        <a:rPr lang="en-GB" sz="1100">
                          <a:effectLst/>
                          <a:latin typeface="Arial"/>
                          <a:ea typeface="Times New Roman"/>
                          <a:cs typeface="Times New Roman"/>
                        </a:rPr>
                        <a:t>I</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Montaje Prototipo</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2</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C,H</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10"/>
                  </a:ext>
                </a:extLst>
              </a:tr>
              <a:tr h="322087">
                <a:tc>
                  <a:txBody>
                    <a:bodyPr/>
                    <a:lstStyle/>
                    <a:p>
                      <a:pPr algn="ctr">
                        <a:spcAft>
                          <a:spcPts val="0"/>
                        </a:spcAft>
                      </a:pPr>
                      <a:r>
                        <a:rPr lang="en-GB" sz="1100">
                          <a:effectLst/>
                          <a:latin typeface="Arial"/>
                          <a:ea typeface="Times New Roman"/>
                          <a:cs typeface="Times New Roman"/>
                        </a:rPr>
                        <a:t>J</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Prueba  Prototipo</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6</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n-GB" sz="1100">
                          <a:effectLst/>
                          <a:latin typeface="Arial"/>
                          <a:ea typeface="Times New Roman"/>
                          <a:cs typeface="Times New Roman"/>
                        </a:rPr>
                        <a:t>I</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11"/>
                  </a:ext>
                </a:extLst>
              </a:tr>
              <a:tr h="322087">
                <a:tc>
                  <a:txBody>
                    <a:bodyPr/>
                    <a:lstStyle/>
                    <a:p>
                      <a:pPr algn="ctr">
                        <a:spcAft>
                          <a:spcPts val="0"/>
                        </a:spcAft>
                      </a:pPr>
                      <a:r>
                        <a:rPr lang="en-GB" sz="1100">
                          <a:effectLst/>
                          <a:latin typeface="Arial"/>
                          <a:ea typeface="Times New Roman"/>
                          <a:cs typeface="Times New Roman"/>
                        </a:rPr>
                        <a:t>K</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Diseño  Definitivo</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2</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F,J</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12"/>
                  </a:ext>
                </a:extLst>
              </a:tr>
              <a:tr h="322087">
                <a:tc>
                  <a:txBody>
                    <a:bodyPr/>
                    <a:lstStyle/>
                    <a:p>
                      <a:pPr algn="ctr">
                        <a:spcAft>
                          <a:spcPts val="0"/>
                        </a:spcAft>
                      </a:pPr>
                      <a:r>
                        <a:rPr lang="es-ES_tradnl" sz="1100">
                          <a:effectLst/>
                          <a:latin typeface="Arial"/>
                          <a:ea typeface="Times New Roman"/>
                          <a:cs typeface="Times New Roman"/>
                        </a:rPr>
                        <a:t>L</a:t>
                      </a:r>
                      <a:endParaRPr lang="es-ES" sz="100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Documentación</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2</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K</a:t>
                      </a:r>
                      <a:endParaRPr lang="es-ES" sz="100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13"/>
                  </a:ext>
                </a:extLst>
              </a:tr>
              <a:tr h="322087">
                <a:tc>
                  <a:txBody>
                    <a:bodyPr/>
                    <a:lstStyle/>
                    <a:p>
                      <a:pPr algn="ctr">
                        <a:spcAft>
                          <a:spcPts val="0"/>
                        </a:spcAft>
                      </a:pPr>
                      <a:r>
                        <a:rPr lang="es-ES_tradnl" sz="1100" dirty="0">
                          <a:effectLst/>
                          <a:latin typeface="Arial"/>
                          <a:ea typeface="Times New Roman"/>
                          <a:cs typeface="Times New Roman"/>
                        </a:rPr>
                        <a:t>FIN</a:t>
                      </a:r>
                      <a:endParaRPr lang="es-ES" sz="1000" dirty="0">
                        <a:effectLst/>
                        <a:latin typeface="Times New Roman"/>
                        <a:ea typeface="Times New Roman"/>
                        <a:cs typeface="Times New Roman"/>
                      </a:endParaRPr>
                    </a:p>
                  </a:txBody>
                  <a:tcPr marL="44450" marR="44450" marT="0" marB="0"/>
                </a:tc>
                <a:tc>
                  <a:txBody>
                    <a:bodyPr/>
                    <a:lstStyle/>
                    <a:p>
                      <a:pPr algn="l">
                        <a:spcAft>
                          <a:spcPts val="0"/>
                        </a:spcAft>
                      </a:pPr>
                      <a:r>
                        <a:rPr lang="es-ES_tradnl" sz="1100" dirty="0">
                          <a:effectLst/>
                          <a:latin typeface="Arial"/>
                          <a:ea typeface="Times New Roman"/>
                          <a:cs typeface="Times New Roman"/>
                        </a:rPr>
                        <a:t>Fin  Proyecto</a:t>
                      </a:r>
                      <a:endParaRPr lang="es-ES" sz="1000" dirty="0">
                        <a:effectLst/>
                        <a:latin typeface="Times New Roman"/>
                        <a:ea typeface="Times New Roman"/>
                        <a:cs typeface="Times New Roman"/>
                      </a:endParaRPr>
                    </a:p>
                  </a:txBody>
                  <a:tcPr marL="44450" marR="44450" marT="0" marB="0"/>
                </a:tc>
                <a:tc>
                  <a:txBody>
                    <a:bodyPr/>
                    <a:lstStyle/>
                    <a:p>
                      <a:pPr algn="ctr">
                        <a:spcAft>
                          <a:spcPts val="0"/>
                        </a:spcAft>
                      </a:pPr>
                      <a:r>
                        <a:rPr lang="es-ES_tradnl" sz="1100">
                          <a:effectLst/>
                          <a:latin typeface="Arial"/>
                          <a:ea typeface="Times New Roman"/>
                          <a:cs typeface="Times New Roman"/>
                        </a:rPr>
                        <a:t>--</a:t>
                      </a:r>
                      <a:endParaRPr lang="es-ES" sz="1000">
                        <a:effectLst/>
                        <a:latin typeface="Times New Roman"/>
                        <a:ea typeface="Times New Roman"/>
                        <a:cs typeface="Times New Roman"/>
                      </a:endParaRPr>
                    </a:p>
                  </a:txBody>
                  <a:tcPr marL="44450" marR="44450" marT="0" marB="0"/>
                </a:tc>
                <a:tc>
                  <a:txBody>
                    <a:bodyPr/>
                    <a:lstStyle/>
                    <a:p>
                      <a:pPr algn="ctr">
                        <a:spcAft>
                          <a:spcPts val="0"/>
                        </a:spcAft>
                      </a:pPr>
                      <a:r>
                        <a:rPr lang="es-ES_tradnl" sz="1100" dirty="0">
                          <a:effectLst/>
                          <a:latin typeface="Arial"/>
                          <a:ea typeface="Times New Roman"/>
                          <a:cs typeface="Times New Roman"/>
                        </a:rPr>
                        <a:t>L</a:t>
                      </a:r>
                      <a:endParaRPr lang="es-ES" sz="1000" dirty="0">
                        <a:effectLst/>
                        <a:latin typeface="Times New Roman"/>
                        <a:ea typeface="Times New Roman"/>
                        <a:cs typeface="Times New Roman"/>
                      </a:endParaRPr>
                    </a:p>
                  </a:txBody>
                  <a:tcPr marL="44450" marR="44450" marT="0" marB="0"/>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574352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42</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pic>
        <p:nvPicPr>
          <p:cNvPr id="9" name="Imagen 1"/>
          <p:cNvPicPr>
            <a:picLocks noChangeAspect="1"/>
          </p:cNvPicPr>
          <p:nvPr/>
        </p:nvPicPr>
        <p:blipFill>
          <a:blip r:embed="rId4"/>
          <a:stretch>
            <a:fillRect/>
          </a:stretch>
        </p:blipFill>
        <p:spPr>
          <a:xfrm>
            <a:off x="1154958" y="1772816"/>
            <a:ext cx="7814973" cy="4158083"/>
          </a:xfrm>
          <a:prstGeom prst="rect">
            <a:avLst/>
          </a:prstGeom>
        </p:spPr>
      </p:pic>
    </p:spTree>
    <p:extLst>
      <p:ext uri="{BB962C8B-B14F-4D97-AF65-F5344CB8AC3E}">
        <p14:creationId xmlns:p14="http://schemas.microsoft.com/office/powerpoint/2010/main" val="2807136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43</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graphicFrame>
        <p:nvGraphicFramePr>
          <p:cNvPr id="8" name="Tabla 1"/>
          <p:cNvGraphicFramePr>
            <a:graphicFrameLocks noGrp="1"/>
          </p:cNvGraphicFramePr>
          <p:nvPr>
            <p:extLst>
              <p:ext uri="{D42A27DB-BD31-4B8C-83A1-F6EECF244321}">
                <p14:modId xmlns:p14="http://schemas.microsoft.com/office/powerpoint/2010/main" val="3648246146"/>
              </p:ext>
            </p:extLst>
          </p:nvPr>
        </p:nvGraphicFramePr>
        <p:xfrm>
          <a:off x="826103" y="1412776"/>
          <a:ext cx="8281684" cy="5111107"/>
        </p:xfrm>
        <a:graphic>
          <a:graphicData uri="http://schemas.openxmlformats.org/drawingml/2006/table">
            <a:tbl>
              <a:tblPr firstRow="1" bandRow="1">
                <a:tableStyleId>{5C22544A-7EE6-4342-B048-85BDC9FD1C3A}</a:tableStyleId>
              </a:tblPr>
              <a:tblGrid>
                <a:gridCol w="486856">
                  <a:extLst>
                    <a:ext uri="{9D8B030D-6E8A-4147-A177-3AD203B41FA5}">
                      <a16:colId xmlns:a16="http://schemas.microsoft.com/office/drawing/2014/main" val="20000"/>
                    </a:ext>
                  </a:extLst>
                </a:gridCol>
                <a:gridCol w="912215">
                  <a:extLst>
                    <a:ext uri="{9D8B030D-6E8A-4147-A177-3AD203B41FA5}">
                      <a16:colId xmlns:a16="http://schemas.microsoft.com/office/drawing/2014/main" val="20001"/>
                    </a:ext>
                  </a:extLst>
                </a:gridCol>
                <a:gridCol w="266490">
                  <a:extLst>
                    <a:ext uri="{9D8B030D-6E8A-4147-A177-3AD203B41FA5}">
                      <a16:colId xmlns:a16="http://schemas.microsoft.com/office/drawing/2014/main" val="20002"/>
                    </a:ext>
                  </a:extLst>
                </a:gridCol>
                <a:gridCol w="159443">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gridCol w="208280">
                  <a:extLst>
                    <a:ext uri="{9D8B030D-6E8A-4147-A177-3AD203B41FA5}">
                      <a16:colId xmlns:a16="http://schemas.microsoft.com/office/drawing/2014/main" val="20032"/>
                    </a:ext>
                  </a:extLst>
                </a:gridCol>
                <a:gridCol w="208280">
                  <a:extLst>
                    <a:ext uri="{9D8B030D-6E8A-4147-A177-3AD203B41FA5}">
                      <a16:colId xmlns:a16="http://schemas.microsoft.com/office/drawing/2014/main" val="20033"/>
                    </a:ext>
                  </a:extLst>
                </a:gridCol>
                <a:gridCol w="208280">
                  <a:extLst>
                    <a:ext uri="{9D8B030D-6E8A-4147-A177-3AD203B41FA5}">
                      <a16:colId xmlns:a16="http://schemas.microsoft.com/office/drawing/2014/main" val="20034"/>
                    </a:ext>
                  </a:extLst>
                </a:gridCol>
              </a:tblGrid>
              <a:tr h="198812">
                <a:tc>
                  <a:txBody>
                    <a:bodyPr/>
                    <a:lstStyle/>
                    <a:p>
                      <a:pPr algn="ctr">
                        <a:spcAft>
                          <a:spcPts val="0"/>
                        </a:spcAft>
                      </a:pPr>
                      <a:r>
                        <a:rPr lang="es-ES_tradnl" sz="600" dirty="0">
                          <a:effectLst/>
                          <a:latin typeface="Arial"/>
                          <a:ea typeface="Times New Roman"/>
                          <a:cs typeface="Times New Roman"/>
                        </a:rPr>
                        <a:t>ACTIVIDAD</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DESCRIPCIÓN</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DURACIÓN</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PREC.</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3</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4</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5</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6</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7</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8</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9</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10</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11</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12</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13</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14</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15</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16</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17</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18</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19</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20</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21</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22</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23</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24</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25</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26</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27</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28</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29</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30</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31</a:t>
                      </a:r>
                      <a:endParaRPr lang="es-ES" sz="600" dirty="0">
                        <a:effectLst/>
                        <a:latin typeface="Times New Roman"/>
                        <a:ea typeface="Times New Roman"/>
                        <a:cs typeface="Times New Roman"/>
                      </a:endParaRPr>
                    </a:p>
                  </a:txBody>
                  <a:tcPr marL="9525" marR="9525" marT="9525" marB="0"/>
                </a:tc>
                <a:extLst>
                  <a:ext uri="{0D108BD9-81ED-4DB2-BD59-A6C34878D82A}">
                    <a16:rowId xmlns:a16="http://schemas.microsoft.com/office/drawing/2014/main" val="10000"/>
                  </a:ext>
                </a:extLst>
              </a:tr>
              <a:tr h="164993">
                <a:tc>
                  <a:txBody>
                    <a:bodyPr/>
                    <a:lstStyle/>
                    <a:p>
                      <a:pPr algn="ctr">
                        <a:spcAft>
                          <a:spcPts val="0"/>
                        </a:spcAft>
                      </a:pPr>
                      <a:r>
                        <a:rPr lang="es-ES_tradnl" sz="600" dirty="0">
                          <a:effectLst/>
                          <a:latin typeface="Arial"/>
                          <a:ea typeface="Times New Roman"/>
                          <a:cs typeface="Times New Roman"/>
                        </a:rPr>
                        <a:t>A</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ESTUDIO</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4</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01"/>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02"/>
                  </a:ext>
                </a:extLst>
              </a:tr>
              <a:tr h="189367">
                <a:tc>
                  <a:txBody>
                    <a:bodyPr/>
                    <a:lstStyle/>
                    <a:p>
                      <a:pPr algn="ctr">
                        <a:spcAft>
                          <a:spcPts val="0"/>
                        </a:spcAft>
                      </a:pPr>
                      <a:r>
                        <a:rPr lang="es-ES_tradnl" sz="600">
                          <a:effectLst/>
                          <a:latin typeface="Arial"/>
                          <a:ea typeface="Times New Roman"/>
                          <a:cs typeface="Times New Roman"/>
                        </a:rPr>
                        <a:t>B</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SELECCIÓN COMPONENTES</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3</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A</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03"/>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04"/>
                  </a:ext>
                </a:extLst>
              </a:tr>
              <a:tr h="164993">
                <a:tc>
                  <a:txBody>
                    <a:bodyPr/>
                    <a:lstStyle/>
                    <a:p>
                      <a:pPr algn="ctr">
                        <a:spcAft>
                          <a:spcPts val="0"/>
                        </a:spcAft>
                      </a:pPr>
                      <a:r>
                        <a:rPr lang="es-ES_tradnl" sz="600">
                          <a:effectLst/>
                          <a:latin typeface="Arial"/>
                          <a:ea typeface="Times New Roman"/>
                          <a:cs typeface="Times New Roman"/>
                        </a:rPr>
                        <a:t>C</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ACOPIO COMPONENTES</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6</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B</a:t>
                      </a:r>
                      <a:endParaRPr lang="es-ES" sz="600" dirty="0">
                        <a:effectLst/>
                        <a:latin typeface="Times New Roman"/>
                        <a:ea typeface="Times New Roman"/>
                        <a:cs typeface="Times New Roman"/>
                      </a:endParaRPr>
                    </a:p>
                  </a:txBody>
                  <a:tcPr marL="9525" marR="9525" marT="9525" marB="0"/>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05"/>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06"/>
                  </a:ext>
                </a:extLst>
              </a:tr>
              <a:tr h="164993">
                <a:tc>
                  <a:txBody>
                    <a:bodyPr/>
                    <a:lstStyle/>
                    <a:p>
                      <a:pPr algn="ctr">
                        <a:spcAft>
                          <a:spcPts val="0"/>
                        </a:spcAft>
                      </a:pPr>
                      <a:r>
                        <a:rPr lang="es-ES_tradnl" sz="600">
                          <a:effectLst/>
                          <a:latin typeface="Arial"/>
                          <a:ea typeface="Times New Roman"/>
                          <a:cs typeface="Times New Roman"/>
                        </a:rPr>
                        <a:t>D</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ACOPIO INSTALACIÓN</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10</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B</a:t>
                      </a:r>
                      <a:endParaRPr lang="es-ES" sz="600" dirty="0">
                        <a:effectLst/>
                        <a:latin typeface="Times New Roman"/>
                        <a:ea typeface="Times New Roman"/>
                        <a:cs typeface="Times New Roman"/>
                      </a:endParaRPr>
                    </a:p>
                  </a:txBody>
                  <a:tcPr marL="9525" marR="9525" marT="9525" marB="0"/>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FF0000"/>
                    </a:solidFill>
                  </a:tcPr>
                </a:tc>
                <a:tc>
                  <a:txBody>
                    <a:bodyPr/>
                    <a:lstStyle/>
                    <a:p>
                      <a:endParaRPr lang="es-ES" sz="50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07"/>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08"/>
                  </a:ext>
                </a:extLst>
              </a:tr>
              <a:tr h="189367">
                <a:tc>
                  <a:txBody>
                    <a:bodyPr/>
                    <a:lstStyle/>
                    <a:p>
                      <a:pPr algn="ctr">
                        <a:spcAft>
                          <a:spcPts val="0"/>
                        </a:spcAft>
                      </a:pPr>
                      <a:r>
                        <a:rPr lang="es-ES_tradnl" sz="600">
                          <a:effectLst/>
                          <a:latin typeface="Arial"/>
                          <a:ea typeface="Times New Roman"/>
                          <a:cs typeface="Times New Roman"/>
                        </a:rPr>
                        <a:t>E</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PRUEBAS CARACTERÍSTICAS</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n-GB" sz="600" dirty="0">
                          <a:effectLst/>
                          <a:latin typeface="Arial"/>
                          <a:ea typeface="Times New Roman"/>
                          <a:cs typeface="Times New Roman"/>
                        </a:rPr>
                        <a:t>2</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n-GB" sz="600">
                          <a:effectLst/>
                          <a:latin typeface="Arial"/>
                          <a:ea typeface="Times New Roman"/>
                          <a:cs typeface="Times New Roman"/>
                        </a:rPr>
                        <a:t>C-D</a:t>
                      </a:r>
                      <a:endParaRPr lang="es-ES" sz="60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09"/>
                  </a:ext>
                </a:extLst>
              </a:tr>
              <a:tr h="198812">
                <a:tc>
                  <a:txBody>
                    <a:bodyPr/>
                    <a:lstStyle/>
                    <a:p>
                      <a:pPr algn="ctr">
                        <a:spcAft>
                          <a:spcPts val="0"/>
                        </a:spcAft>
                      </a:pPr>
                      <a:r>
                        <a:rPr lang="en-GB"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n-GB"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n-GB"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n-GB"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0"/>
                  </a:ext>
                </a:extLst>
              </a:tr>
              <a:tr h="164993">
                <a:tc>
                  <a:txBody>
                    <a:bodyPr/>
                    <a:lstStyle/>
                    <a:p>
                      <a:pPr algn="ctr">
                        <a:spcAft>
                          <a:spcPts val="0"/>
                        </a:spcAft>
                      </a:pPr>
                      <a:r>
                        <a:rPr lang="en-GB" sz="600">
                          <a:effectLst/>
                          <a:latin typeface="Arial"/>
                          <a:ea typeface="Times New Roman"/>
                          <a:cs typeface="Times New Roman"/>
                        </a:rPr>
                        <a:t>F</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PRUEBAS DURACIÓN</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8</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E</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1"/>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2"/>
                  </a:ext>
                </a:extLst>
              </a:tr>
              <a:tr h="164993">
                <a:tc>
                  <a:txBody>
                    <a:bodyPr/>
                    <a:lstStyle/>
                    <a:p>
                      <a:pPr algn="ctr">
                        <a:spcAft>
                          <a:spcPts val="0"/>
                        </a:spcAft>
                      </a:pPr>
                      <a:r>
                        <a:rPr lang="es-ES_tradnl" sz="600">
                          <a:effectLst/>
                          <a:latin typeface="Arial"/>
                          <a:ea typeface="Times New Roman"/>
                          <a:cs typeface="Times New Roman"/>
                        </a:rPr>
                        <a:t>G</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DISEÑO CIRCUITO</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6</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A</a:t>
                      </a:r>
                      <a:endParaRPr lang="es-ES" sz="60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3"/>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4"/>
                  </a:ext>
                </a:extLst>
              </a:tr>
              <a:tr h="164993">
                <a:tc>
                  <a:txBody>
                    <a:bodyPr/>
                    <a:lstStyle/>
                    <a:p>
                      <a:pPr algn="ctr">
                        <a:spcAft>
                          <a:spcPts val="0"/>
                        </a:spcAft>
                      </a:pPr>
                      <a:r>
                        <a:rPr lang="es-ES_tradnl" sz="600">
                          <a:effectLst/>
                          <a:latin typeface="Arial"/>
                          <a:ea typeface="Times New Roman"/>
                          <a:cs typeface="Times New Roman"/>
                        </a:rPr>
                        <a:t>H</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ACOPIO MATERIALES</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4</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G</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15"/>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16"/>
                  </a:ext>
                </a:extLst>
              </a:tr>
              <a:tr h="164993">
                <a:tc>
                  <a:txBody>
                    <a:bodyPr/>
                    <a:lstStyle/>
                    <a:p>
                      <a:pPr algn="ctr">
                        <a:spcAft>
                          <a:spcPts val="0"/>
                        </a:spcAft>
                      </a:pPr>
                      <a:r>
                        <a:rPr lang="es-ES_tradnl" sz="600">
                          <a:effectLst/>
                          <a:latin typeface="Arial"/>
                          <a:ea typeface="Times New Roman"/>
                          <a:cs typeface="Times New Roman"/>
                        </a:rPr>
                        <a:t>I</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MONTAJE PROTOTIPO</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C-H</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008000"/>
                    </a:solidFill>
                  </a:tcPr>
                </a:tc>
                <a:tc>
                  <a:txBody>
                    <a:bodyPr/>
                    <a:lstStyle/>
                    <a:p>
                      <a:endParaRPr lang="es-ES" sz="50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17"/>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18"/>
                  </a:ext>
                </a:extLst>
              </a:tr>
              <a:tr h="164993">
                <a:tc>
                  <a:txBody>
                    <a:bodyPr/>
                    <a:lstStyle/>
                    <a:p>
                      <a:pPr algn="ctr">
                        <a:spcAft>
                          <a:spcPts val="0"/>
                        </a:spcAft>
                      </a:pPr>
                      <a:r>
                        <a:rPr lang="es-ES_tradnl" sz="600">
                          <a:effectLst/>
                          <a:latin typeface="Arial"/>
                          <a:ea typeface="Times New Roman"/>
                          <a:cs typeface="Times New Roman"/>
                        </a:rPr>
                        <a:t>J</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PRUEBA PROTOTIPO</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6</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I</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dirty="0"/>
                    </a:p>
                  </a:txBody>
                  <a:tcPr>
                    <a:solidFill>
                      <a:srgbClr val="008000"/>
                    </a:solidFill>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19"/>
                  </a:ext>
                </a:extLst>
              </a:tr>
              <a:tr h="198812">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extLst>
                  <a:ext uri="{0D108BD9-81ED-4DB2-BD59-A6C34878D82A}">
                    <a16:rowId xmlns:a16="http://schemas.microsoft.com/office/drawing/2014/main" val="10020"/>
                  </a:ext>
                </a:extLst>
              </a:tr>
              <a:tr h="164993">
                <a:tc>
                  <a:txBody>
                    <a:bodyPr/>
                    <a:lstStyle/>
                    <a:p>
                      <a:pPr algn="ctr">
                        <a:spcAft>
                          <a:spcPts val="0"/>
                        </a:spcAft>
                      </a:pPr>
                      <a:r>
                        <a:rPr lang="es-ES_tradnl" sz="600">
                          <a:effectLst/>
                          <a:latin typeface="Arial"/>
                          <a:ea typeface="Times New Roman"/>
                          <a:cs typeface="Times New Roman"/>
                        </a:rPr>
                        <a:t>K</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DISEÑO DEFINITIVO</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2</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F-J</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1"/>
                  </a:ext>
                </a:extLst>
              </a:tr>
              <a:tr h="164993">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2"/>
                  </a:ext>
                </a:extLst>
              </a:tr>
              <a:tr h="164993">
                <a:tc>
                  <a:txBody>
                    <a:bodyPr/>
                    <a:lstStyle/>
                    <a:p>
                      <a:pPr algn="ctr">
                        <a:spcAft>
                          <a:spcPts val="0"/>
                        </a:spcAft>
                      </a:pPr>
                      <a:r>
                        <a:rPr lang="es-ES_tradnl" sz="600" dirty="0">
                          <a:effectLst/>
                          <a:latin typeface="Arial"/>
                          <a:ea typeface="Times New Roman"/>
                          <a:cs typeface="Times New Roman"/>
                        </a:rPr>
                        <a:t>L</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DOCUMENTACIÓN</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2</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K</a:t>
                      </a:r>
                      <a:endParaRPr lang="es-ES" sz="60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solidFill>
                      <a:srgbClr val="FF0000"/>
                    </a:solidFill>
                  </a:tcPr>
                </a:tc>
                <a:tc>
                  <a:txBody>
                    <a:bodyPr/>
                    <a:lstStyle/>
                    <a:p>
                      <a:endParaRPr lang="es-ES" sz="500" dirty="0"/>
                    </a:p>
                  </a:txBody>
                  <a:tcPr>
                    <a:solidFill>
                      <a:srgbClr val="FF0000"/>
                    </a:solidFill>
                  </a:tcPr>
                </a:tc>
                <a:extLst>
                  <a:ext uri="{0D108BD9-81ED-4DB2-BD59-A6C34878D82A}">
                    <a16:rowId xmlns:a16="http://schemas.microsoft.com/office/drawing/2014/main" val="10023"/>
                  </a:ext>
                </a:extLst>
              </a:tr>
              <a:tr h="164993">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 </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a:effectLst/>
                          <a:latin typeface="Arial"/>
                          <a:ea typeface="Times New Roman"/>
                          <a:cs typeface="Times New Roman"/>
                        </a:rPr>
                        <a:t> </a:t>
                      </a:r>
                      <a:endParaRPr lang="es-ES" sz="60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4"/>
                  </a:ext>
                </a:extLst>
              </a:tr>
              <a:tr h="164993">
                <a:tc>
                  <a:txBody>
                    <a:bodyPr/>
                    <a:lstStyle/>
                    <a:p>
                      <a:pPr algn="ctr">
                        <a:spcAft>
                          <a:spcPts val="0"/>
                        </a:spcAft>
                      </a:pPr>
                      <a:r>
                        <a:rPr lang="es-ES_tradnl" sz="600">
                          <a:effectLst/>
                          <a:latin typeface="Arial"/>
                          <a:ea typeface="Times New Roman"/>
                          <a:cs typeface="Times New Roman"/>
                        </a:rPr>
                        <a:t>FIN</a:t>
                      </a:r>
                      <a:endParaRPr lang="es-ES" sz="60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FIN PROYECTO</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0</a:t>
                      </a: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r>
                        <a:rPr lang="es-ES_tradnl" sz="600" dirty="0">
                          <a:effectLst/>
                          <a:latin typeface="Arial"/>
                          <a:ea typeface="Times New Roman"/>
                          <a:cs typeface="Times New Roman"/>
                        </a:rPr>
                        <a:t>L</a:t>
                      </a: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5"/>
                  </a:ext>
                </a:extLst>
              </a:tr>
              <a:tr h="164993">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6"/>
                  </a:ext>
                </a:extLst>
              </a:tr>
              <a:tr h="164993">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pPr algn="ctr">
                        <a:spcAft>
                          <a:spcPts val="0"/>
                        </a:spcAft>
                      </a:pPr>
                      <a:endParaRPr lang="es-ES" sz="600" dirty="0">
                        <a:effectLst/>
                        <a:latin typeface="Times New Roman"/>
                        <a:ea typeface="Times New Roman"/>
                        <a:cs typeface="Times New Roman"/>
                      </a:endParaRPr>
                    </a:p>
                  </a:txBody>
                  <a:tcPr marL="9525" marR="9525" marT="9525" marB="0"/>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a:p>
                  </a:txBody>
                  <a:tcPr/>
                </a:tc>
                <a:tc>
                  <a:txBody>
                    <a:bodyPr/>
                    <a:lstStyle/>
                    <a:p>
                      <a:endParaRPr lang="es-ES" sz="50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tc>
                  <a:txBody>
                    <a:bodyPr/>
                    <a:lstStyle/>
                    <a:p>
                      <a:endParaRPr lang="es-ES" sz="500" dirty="0"/>
                    </a:p>
                  </a:txBody>
                  <a:tcPr/>
                </a:tc>
                <a:extLst>
                  <a:ext uri="{0D108BD9-81ED-4DB2-BD59-A6C34878D82A}">
                    <a16:rowId xmlns:a16="http://schemas.microsoft.com/office/drawing/2014/main" val="10027"/>
                  </a:ext>
                </a:extLst>
              </a:tr>
            </a:tbl>
          </a:graphicData>
        </a:graphic>
      </p:graphicFrame>
    </p:spTree>
    <p:extLst>
      <p:ext uri="{BB962C8B-B14F-4D97-AF65-F5344CB8AC3E}">
        <p14:creationId xmlns:p14="http://schemas.microsoft.com/office/powerpoint/2010/main" val="236143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5"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475656" y="-33159"/>
            <a:ext cx="7596951"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básicas de planificación</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44</a:t>
            </a:fld>
            <a:endParaRPr lang="en-US" sz="1600" dirty="0">
              <a:solidFill>
                <a:schemeClr val="bg1"/>
              </a:solidFill>
              <a:latin typeface="Arial" panose="020B0604020202020204" pitchFamily="34" charset="0"/>
              <a:cs typeface="Arial" panose="020B0604020202020204" pitchFamily="34" charset="0"/>
            </a:endParaRPr>
          </a:p>
        </p:txBody>
      </p:sp>
      <p:sp>
        <p:nvSpPr>
          <p:cNvPr id="36" name="35 CuadroTexto"/>
          <p:cNvSpPr txBox="1"/>
          <p:nvPr/>
        </p:nvSpPr>
        <p:spPr>
          <a:xfrm>
            <a:off x="2699792" y="620688"/>
            <a:ext cx="38795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Diagramas de GANTT</a:t>
            </a:r>
          </a:p>
        </p:txBody>
      </p:sp>
      <p:pic>
        <p:nvPicPr>
          <p:cNvPr id="9" name="Imagen 9"/>
          <p:cNvPicPr>
            <a:picLocks noChangeAspect="1"/>
          </p:cNvPicPr>
          <p:nvPr/>
        </p:nvPicPr>
        <p:blipFill rotWithShape="1">
          <a:blip r:embed="rId4"/>
          <a:srcRect t="5727" r="9776" b="4289"/>
          <a:stretch/>
        </p:blipFill>
        <p:spPr>
          <a:xfrm>
            <a:off x="1966188" y="1340768"/>
            <a:ext cx="4689680" cy="2328961"/>
          </a:xfrm>
          <a:prstGeom prst="rect">
            <a:avLst/>
          </a:prstGeom>
        </p:spPr>
      </p:pic>
      <p:pic>
        <p:nvPicPr>
          <p:cNvPr id="10" name="Imagen 10"/>
          <p:cNvPicPr>
            <a:picLocks noChangeAspect="1"/>
          </p:cNvPicPr>
          <p:nvPr/>
        </p:nvPicPr>
        <p:blipFill rotWithShape="1">
          <a:blip r:embed="rId5"/>
          <a:srcRect t="4889" b="4815"/>
          <a:stretch/>
        </p:blipFill>
        <p:spPr>
          <a:xfrm>
            <a:off x="1967067" y="3789040"/>
            <a:ext cx="4829333" cy="2160240"/>
          </a:xfrm>
          <a:prstGeom prst="rect">
            <a:avLst/>
          </a:prstGeom>
        </p:spPr>
      </p:pic>
    </p:spTree>
    <p:extLst>
      <p:ext uri="{BB962C8B-B14F-4D97-AF65-F5344CB8AC3E}">
        <p14:creationId xmlns:p14="http://schemas.microsoft.com/office/powerpoint/2010/main" val="3361002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45</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8315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203848" y="620688"/>
            <a:ext cx="350128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46</a:t>
            </a:fld>
            <a:endParaRPr lang="en-US" sz="1600" dirty="0">
              <a:solidFill>
                <a:schemeClr val="bg1"/>
              </a:solidFill>
              <a:latin typeface="Arial" panose="020B0604020202020204" pitchFamily="34" charset="0"/>
              <a:cs typeface="Arial" panose="020B0604020202020204" pitchFamily="34" charset="0"/>
            </a:endParaRPr>
          </a:p>
        </p:txBody>
      </p:sp>
      <p:graphicFrame>
        <p:nvGraphicFramePr>
          <p:cNvPr id="36" name="Tabla 4"/>
          <p:cNvGraphicFramePr>
            <a:graphicFrameLocks noGrp="1"/>
          </p:cNvGraphicFramePr>
          <p:nvPr>
            <p:extLst>
              <p:ext uri="{D42A27DB-BD31-4B8C-83A1-F6EECF244321}">
                <p14:modId xmlns:p14="http://schemas.microsoft.com/office/powerpoint/2010/main" val="323951352"/>
              </p:ext>
            </p:extLst>
          </p:nvPr>
        </p:nvGraphicFramePr>
        <p:xfrm>
          <a:off x="1100404" y="1730602"/>
          <a:ext cx="6906684" cy="1139817"/>
        </p:xfrm>
        <a:graphic>
          <a:graphicData uri="http://schemas.openxmlformats.org/drawingml/2006/table">
            <a:tbl>
              <a:tblPr firstRow="1" bandRow="1">
                <a:tableStyleId>{5C22544A-7EE6-4342-B048-85BDC9FD1C3A}</a:tableStyleId>
              </a:tblPr>
              <a:tblGrid>
                <a:gridCol w="1543052">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40933">
                  <a:extLst>
                    <a:ext uri="{9D8B030D-6E8A-4147-A177-3AD203B41FA5}">
                      <a16:colId xmlns:a16="http://schemas.microsoft.com/office/drawing/2014/main" val="20002"/>
                    </a:ext>
                  </a:extLst>
                </a:gridCol>
                <a:gridCol w="2311399">
                  <a:extLst>
                    <a:ext uri="{9D8B030D-6E8A-4147-A177-3AD203B41FA5}">
                      <a16:colId xmlns:a16="http://schemas.microsoft.com/office/drawing/2014/main" val="20003"/>
                    </a:ext>
                  </a:extLst>
                </a:gridCol>
              </a:tblGrid>
              <a:tr h="165397">
                <a:tc>
                  <a:txBody>
                    <a:bodyPr/>
                    <a:lstStyle/>
                    <a:p>
                      <a:pPr algn="ctr">
                        <a:spcAft>
                          <a:spcPts val="0"/>
                        </a:spcAft>
                      </a:pPr>
                      <a:r>
                        <a:rPr lang="es-ES" sz="1200" b="1" u="none" strike="noStrike" kern="0" dirty="0">
                          <a:solidFill>
                            <a:schemeClr val="tx1"/>
                          </a:solidFill>
                          <a:effectLst/>
                          <a:latin typeface="Arial"/>
                          <a:cs typeface="Arial"/>
                        </a:rPr>
                        <a:t>ACTIVIDAD</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dirty="0">
                          <a:solidFill>
                            <a:schemeClr val="tx1"/>
                          </a:solidFill>
                          <a:effectLst/>
                          <a:latin typeface="Arial"/>
                          <a:cs typeface="Arial"/>
                        </a:rPr>
                        <a:t>DURACIÓN</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a:solidFill>
                            <a:schemeClr val="tx1"/>
                          </a:solidFill>
                          <a:effectLst/>
                          <a:latin typeface="Arial"/>
                          <a:cs typeface="Arial"/>
                        </a:rPr>
                        <a:t>PRECEDENCIAS</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dirty="0">
                          <a:solidFill>
                            <a:schemeClr val="tx1"/>
                          </a:solidFill>
                          <a:effectLst/>
                          <a:latin typeface="Arial"/>
                          <a:cs typeface="Arial"/>
                        </a:rPr>
                        <a:t>RECURSOS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90537">
                <a:tc>
                  <a:txBody>
                    <a:bodyPr/>
                    <a:lstStyle/>
                    <a:p>
                      <a:pPr algn="ctr">
                        <a:spcAft>
                          <a:spcPts val="0"/>
                        </a:spcAft>
                      </a:pPr>
                      <a:r>
                        <a:rPr lang="es-ES" sz="1200" b="1" u="none" strike="noStrike" kern="0" dirty="0">
                          <a:solidFill>
                            <a:schemeClr val="tx1"/>
                          </a:solidFill>
                          <a:effectLst/>
                          <a:latin typeface="Arial"/>
                          <a:cs typeface="Arial"/>
                        </a:rPr>
                        <a:t>A</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2446">
                <a:tc>
                  <a:txBody>
                    <a:bodyPr/>
                    <a:lstStyle/>
                    <a:p>
                      <a:pPr algn="ctr">
                        <a:spcAft>
                          <a:spcPts val="0"/>
                        </a:spcAft>
                      </a:pPr>
                      <a:r>
                        <a:rPr lang="es-ES" sz="1200" b="1" u="none" strike="noStrike" kern="0" dirty="0">
                          <a:solidFill>
                            <a:schemeClr val="tx1"/>
                          </a:solidFill>
                          <a:effectLst/>
                          <a:latin typeface="Arial"/>
                          <a:cs typeface="Arial"/>
                        </a:rPr>
                        <a:t>B</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80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María Pérez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0537">
                <a:tc>
                  <a:txBody>
                    <a:bodyPr/>
                    <a:lstStyle/>
                    <a:p>
                      <a:pPr algn="ctr">
                        <a:spcAft>
                          <a:spcPts val="0"/>
                        </a:spcAft>
                      </a:pPr>
                      <a:r>
                        <a:rPr lang="es-ES" sz="1200" b="1" u="none" strike="noStrike" kern="0" dirty="0">
                          <a:solidFill>
                            <a:schemeClr val="tx1"/>
                          </a:solidFill>
                          <a:effectLst/>
                          <a:latin typeface="Arial"/>
                          <a:cs typeface="Arial"/>
                        </a:rPr>
                        <a:t>C</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24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Ana Martínez</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0537">
                <a:tc>
                  <a:txBody>
                    <a:bodyPr/>
                    <a:lstStyle/>
                    <a:p>
                      <a:pPr algn="ctr">
                        <a:spcAft>
                          <a:spcPts val="0"/>
                        </a:spcAft>
                      </a:pPr>
                      <a:r>
                        <a:rPr lang="es-ES" sz="1200" b="1" u="none" strike="noStrike" kern="0">
                          <a:solidFill>
                            <a:schemeClr val="tx1"/>
                          </a:solidFill>
                          <a:effectLst/>
                          <a:latin typeface="Arial"/>
                          <a:cs typeface="Arial"/>
                        </a:rPr>
                        <a:t>D</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Raúl Jiménez</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40666">
                <a:tc>
                  <a:txBody>
                    <a:bodyPr/>
                    <a:lstStyle/>
                    <a:p>
                      <a:pPr algn="ctr">
                        <a:spcAft>
                          <a:spcPts val="0"/>
                        </a:spcAft>
                      </a:pPr>
                      <a:r>
                        <a:rPr lang="es-ES" sz="1200" b="1" u="none" strike="noStrike" kern="0" dirty="0">
                          <a:solidFill>
                            <a:schemeClr val="tx1"/>
                          </a:solidFill>
                          <a:effectLst/>
                          <a:latin typeface="Arial"/>
                          <a:cs typeface="Arial"/>
                        </a:rPr>
                        <a:t>E</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A, B, C, D</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José Herrero</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7" name="CuadroTexto 6"/>
          <p:cNvSpPr txBox="1"/>
          <p:nvPr/>
        </p:nvSpPr>
        <p:spPr>
          <a:xfrm>
            <a:off x="1187624" y="1143908"/>
            <a:ext cx="4608512" cy="369332"/>
          </a:xfrm>
          <a:prstGeom prst="rect">
            <a:avLst/>
          </a:prstGeom>
          <a:noFill/>
          <a:ln w="28575" cmpd="sng">
            <a:noFill/>
          </a:ln>
        </p:spPr>
        <p:txBody>
          <a:bodyPr wrap="square" rtlCol="0">
            <a:spAutoFit/>
          </a:bodyPr>
          <a:lstStyle/>
          <a:p>
            <a:pPr algn="ctr"/>
            <a:r>
              <a:rPr lang="es-ES" b="1" dirty="0">
                <a:latin typeface="Arial" panose="020B0604020202020204" pitchFamily="34" charset="0"/>
                <a:cs typeface="Arial" panose="020B0604020202020204" pitchFamily="34" charset="0"/>
              </a:rPr>
              <a:t>Caso 1: Recursos ilimitados</a:t>
            </a:r>
          </a:p>
        </p:txBody>
      </p:sp>
      <p:sp>
        <p:nvSpPr>
          <p:cNvPr id="8" name="7 Rectángulo"/>
          <p:cNvSpPr/>
          <p:nvPr/>
        </p:nvSpPr>
        <p:spPr>
          <a:xfrm>
            <a:off x="917848" y="5518973"/>
            <a:ext cx="7182544" cy="646331"/>
          </a:xfrm>
          <a:prstGeom prst="rect">
            <a:avLst/>
          </a:prstGeom>
        </p:spPr>
        <p:txBody>
          <a:bodyPr wrap="square">
            <a:spAutoFit/>
          </a:bodyPr>
          <a:lstStyle/>
          <a:p>
            <a:r>
              <a:rPr lang="es-ES" b="1" dirty="0">
                <a:solidFill>
                  <a:srgbClr val="C00000"/>
                </a:solidFill>
                <a:latin typeface="Arial" panose="020B0604020202020204" pitchFamily="34" charset="0"/>
                <a:cs typeface="Arial" panose="020B0604020202020204" pitchFamily="34" charset="0"/>
              </a:rPr>
              <a:t>Planificación temporal del proyecto coincide con la descrita en los métodos anteriores.</a:t>
            </a:r>
          </a:p>
        </p:txBody>
      </p:sp>
      <p:pic>
        <p:nvPicPr>
          <p:cNvPr id="11" name="Imagen 22"/>
          <p:cNvPicPr>
            <a:picLocks noChangeAspect="1"/>
          </p:cNvPicPr>
          <p:nvPr/>
        </p:nvPicPr>
        <p:blipFill rotWithShape="1">
          <a:blip r:embed="rId4"/>
          <a:srcRect l="14724" t="30523" r="7216" b="-4070"/>
          <a:stretch/>
        </p:blipFill>
        <p:spPr>
          <a:xfrm>
            <a:off x="1026855" y="3110805"/>
            <a:ext cx="4353985" cy="2190403"/>
          </a:xfrm>
          <a:prstGeom prst="rect">
            <a:avLst/>
          </a:prstGeom>
        </p:spPr>
      </p:pic>
    </p:spTree>
    <p:extLst>
      <p:ext uri="{BB962C8B-B14F-4D97-AF65-F5344CB8AC3E}">
        <p14:creationId xmlns:p14="http://schemas.microsoft.com/office/powerpoint/2010/main" val="334029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22"/>
          <p:cNvPicPr>
            <a:picLocks noChangeAspect="1"/>
          </p:cNvPicPr>
          <p:nvPr/>
        </p:nvPicPr>
        <p:blipFill rotWithShape="1">
          <a:blip r:embed="rId3"/>
          <a:srcRect l="14724" t="30523" r="7216" b="-4070"/>
          <a:stretch/>
        </p:blipFill>
        <p:spPr>
          <a:xfrm>
            <a:off x="962474" y="2708920"/>
            <a:ext cx="4353985" cy="2190403"/>
          </a:xfrm>
          <a:prstGeom prst="rect">
            <a:avLst/>
          </a:prstGeom>
        </p:spPr>
      </p:pic>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203848" y="620688"/>
            <a:ext cx="350128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47</a:t>
            </a:fld>
            <a:endParaRPr lang="en-US" sz="1600" dirty="0">
              <a:solidFill>
                <a:schemeClr val="bg1"/>
              </a:solidFill>
              <a:latin typeface="Arial" panose="020B0604020202020204" pitchFamily="34" charset="0"/>
              <a:cs typeface="Arial" panose="020B0604020202020204" pitchFamily="34" charset="0"/>
            </a:endParaRPr>
          </a:p>
        </p:txBody>
      </p:sp>
      <p:sp>
        <p:nvSpPr>
          <p:cNvPr id="18" name="CuadroTexto 43"/>
          <p:cNvSpPr txBox="1"/>
          <p:nvPr/>
        </p:nvSpPr>
        <p:spPr>
          <a:xfrm>
            <a:off x="5602337" y="3449548"/>
            <a:ext cx="977900" cy="369332"/>
          </a:xfrm>
          <a:prstGeom prst="rect">
            <a:avLst/>
          </a:prstGeom>
          <a:noFill/>
          <a:ln w="28575" cmpd="sng">
            <a:solidFill>
              <a:srgbClr val="FF0000"/>
            </a:solidFill>
          </a:ln>
        </p:spPr>
        <p:txBody>
          <a:bodyPr wrap="square" rtlCol="0">
            <a:spAutoFit/>
          </a:bodyPr>
          <a:lstStyle/>
          <a:p>
            <a:pPr algn="ctr"/>
            <a:r>
              <a:rPr lang="es-ES" dirty="0"/>
              <a:t>Caso 1</a:t>
            </a:r>
          </a:p>
        </p:txBody>
      </p:sp>
      <p:sp>
        <p:nvSpPr>
          <p:cNvPr id="19" name="CuadroTexto 44"/>
          <p:cNvSpPr txBox="1"/>
          <p:nvPr/>
        </p:nvSpPr>
        <p:spPr>
          <a:xfrm>
            <a:off x="5652120" y="5410026"/>
            <a:ext cx="977900" cy="369332"/>
          </a:xfrm>
          <a:prstGeom prst="rect">
            <a:avLst/>
          </a:prstGeom>
          <a:noFill/>
          <a:ln w="28575" cmpd="sng">
            <a:solidFill>
              <a:srgbClr val="FF0000"/>
            </a:solidFill>
          </a:ln>
        </p:spPr>
        <p:txBody>
          <a:bodyPr wrap="square" rtlCol="0">
            <a:spAutoFit/>
          </a:bodyPr>
          <a:lstStyle/>
          <a:p>
            <a:pPr algn="ctr"/>
            <a:r>
              <a:rPr lang="es-ES" dirty="0"/>
              <a:t>Caso 2</a:t>
            </a:r>
          </a:p>
        </p:txBody>
      </p:sp>
      <p:graphicFrame>
        <p:nvGraphicFramePr>
          <p:cNvPr id="26" name="Tabla 8"/>
          <p:cNvGraphicFramePr>
            <a:graphicFrameLocks noGrp="1"/>
          </p:cNvGraphicFramePr>
          <p:nvPr>
            <p:extLst>
              <p:ext uri="{D42A27DB-BD31-4B8C-83A1-F6EECF244321}">
                <p14:modId xmlns:p14="http://schemas.microsoft.com/office/powerpoint/2010/main" val="2384007892"/>
              </p:ext>
            </p:extLst>
          </p:nvPr>
        </p:nvGraphicFramePr>
        <p:xfrm>
          <a:off x="1290503" y="1494309"/>
          <a:ext cx="6921500" cy="1084580"/>
        </p:xfrm>
        <a:graphic>
          <a:graphicData uri="http://schemas.openxmlformats.org/drawingml/2006/table">
            <a:tbl>
              <a:tblPr firstRow="1" bandRow="1">
                <a:tableStyleId>{5C22544A-7EE6-4342-B048-85BDC9FD1C3A}</a:tableStyleId>
              </a:tblPr>
              <a:tblGrid>
                <a:gridCol w="1528233">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2345267">
                  <a:extLst>
                    <a:ext uri="{9D8B030D-6E8A-4147-A177-3AD203B41FA5}">
                      <a16:colId xmlns:a16="http://schemas.microsoft.com/office/drawing/2014/main" val="20003"/>
                    </a:ext>
                  </a:extLst>
                </a:gridCol>
              </a:tblGrid>
              <a:tr h="158750">
                <a:tc>
                  <a:txBody>
                    <a:bodyPr/>
                    <a:lstStyle/>
                    <a:p>
                      <a:pPr algn="ctr">
                        <a:spcAft>
                          <a:spcPts val="0"/>
                        </a:spcAft>
                      </a:pPr>
                      <a:r>
                        <a:rPr lang="es-ES" sz="1000" b="1" u="none" strike="noStrike" kern="0" dirty="0">
                          <a:solidFill>
                            <a:schemeClr val="tx1"/>
                          </a:solidFill>
                          <a:effectLst/>
                          <a:latin typeface="Arial"/>
                          <a:cs typeface="Arial"/>
                        </a:rPr>
                        <a:t>ACTIVIDAD</a:t>
                      </a:r>
                      <a:endParaRPr lang="es-ES" sz="10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000" b="1" u="none" strike="noStrike" kern="0">
                          <a:solidFill>
                            <a:schemeClr val="tx1"/>
                          </a:solidFill>
                          <a:effectLst/>
                          <a:latin typeface="Arial"/>
                          <a:cs typeface="Arial"/>
                        </a:rPr>
                        <a:t>DURACIÓN</a:t>
                      </a:r>
                      <a:endParaRPr lang="es-ES" sz="10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000" b="1" u="none" strike="noStrike" kern="0" dirty="0">
                          <a:solidFill>
                            <a:schemeClr val="tx1"/>
                          </a:solidFill>
                          <a:effectLst/>
                          <a:latin typeface="Arial"/>
                          <a:cs typeface="Arial"/>
                        </a:rPr>
                        <a:t>PRECEDENCIAS</a:t>
                      </a:r>
                      <a:endParaRPr lang="es-ES" sz="10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000" b="1" u="none" strike="noStrike" kern="0" dirty="0">
                          <a:solidFill>
                            <a:schemeClr val="tx1"/>
                          </a:solidFill>
                          <a:effectLst/>
                          <a:latin typeface="Arial"/>
                          <a:cs typeface="Arial"/>
                        </a:rPr>
                        <a:t>RECURSOS</a:t>
                      </a:r>
                      <a:endParaRPr lang="es-ES" sz="10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49860">
                <a:tc>
                  <a:txBody>
                    <a:bodyPr/>
                    <a:lstStyle/>
                    <a:p>
                      <a:pPr algn="ctr">
                        <a:spcAft>
                          <a:spcPts val="0"/>
                        </a:spcAft>
                      </a:pPr>
                      <a:r>
                        <a:rPr lang="es-ES" sz="1200" b="1" u="none" strike="noStrike" kern="0" dirty="0">
                          <a:solidFill>
                            <a:schemeClr val="tx1"/>
                          </a:solidFill>
                          <a:effectLst/>
                          <a:latin typeface="Arial"/>
                          <a:cs typeface="Arial"/>
                        </a:rPr>
                        <a:t>A</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10-Marzo-03</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Juan Sánchez</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4310">
                <a:tc>
                  <a:txBody>
                    <a:bodyPr/>
                    <a:lstStyle/>
                    <a:p>
                      <a:pPr algn="ctr">
                        <a:spcAft>
                          <a:spcPts val="0"/>
                        </a:spcAft>
                      </a:pPr>
                      <a:r>
                        <a:rPr lang="es-ES" sz="1200" b="1" u="none" strike="noStrike" kern="0" dirty="0">
                          <a:solidFill>
                            <a:schemeClr val="tx1"/>
                          </a:solidFill>
                          <a:effectLst/>
                          <a:latin typeface="Arial"/>
                          <a:cs typeface="Arial"/>
                        </a:rPr>
                        <a:t>B</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80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200" b="0" u="none" strike="noStrike" kern="0" dirty="0">
                          <a:solidFill>
                            <a:schemeClr val="tx1"/>
                          </a:solidFill>
                          <a:effectLst/>
                          <a:latin typeface="Arial"/>
                          <a:cs typeface="Arial"/>
                        </a:rPr>
                        <a:t>María Pérez, Eva García</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77800">
                <a:tc>
                  <a:txBody>
                    <a:bodyPr/>
                    <a:lstStyle/>
                    <a:p>
                      <a:pPr algn="ctr">
                        <a:spcAft>
                          <a:spcPts val="0"/>
                        </a:spcAft>
                      </a:pPr>
                      <a:r>
                        <a:rPr lang="es-ES" sz="1200" b="1" u="none" strike="noStrike" kern="0" dirty="0">
                          <a:solidFill>
                            <a:schemeClr val="tx1"/>
                          </a:solidFill>
                          <a:effectLst/>
                          <a:latin typeface="Arial"/>
                          <a:cs typeface="Arial"/>
                        </a:rPr>
                        <a:t>C</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24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Ana Martínez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52400">
                <a:tc>
                  <a:txBody>
                    <a:bodyPr/>
                    <a:lstStyle/>
                    <a:p>
                      <a:pPr algn="ctr">
                        <a:spcAft>
                          <a:spcPts val="0"/>
                        </a:spcAft>
                      </a:pPr>
                      <a:r>
                        <a:rPr lang="es-ES" sz="1200" b="1" u="none" strike="noStrike" kern="0">
                          <a:solidFill>
                            <a:schemeClr val="tx1"/>
                          </a:solidFill>
                          <a:effectLst/>
                          <a:latin typeface="Arial"/>
                          <a:cs typeface="Arial"/>
                        </a:rPr>
                        <a:t>D</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Raúl Jiménez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404">
                <a:tc>
                  <a:txBody>
                    <a:bodyPr/>
                    <a:lstStyle/>
                    <a:p>
                      <a:pPr algn="ctr">
                        <a:spcAft>
                          <a:spcPts val="0"/>
                        </a:spcAft>
                      </a:pPr>
                      <a:r>
                        <a:rPr lang="es-ES" sz="1200" b="1" u="none" strike="noStrike" kern="0" dirty="0">
                          <a:solidFill>
                            <a:schemeClr val="tx1"/>
                          </a:solidFill>
                          <a:effectLst/>
                          <a:latin typeface="Arial"/>
                          <a:cs typeface="Arial"/>
                        </a:rPr>
                        <a:t>E</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40 horas</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A, B, C, D</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José Herrero</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7" name="CuadroTexto 6"/>
          <p:cNvSpPr txBox="1"/>
          <p:nvPr/>
        </p:nvSpPr>
        <p:spPr>
          <a:xfrm>
            <a:off x="1187624" y="1143908"/>
            <a:ext cx="4608512" cy="369332"/>
          </a:xfrm>
          <a:prstGeom prst="rect">
            <a:avLst/>
          </a:prstGeom>
          <a:noFill/>
          <a:ln w="28575" cmpd="sng">
            <a:noFill/>
          </a:ln>
        </p:spPr>
        <p:txBody>
          <a:bodyPr wrap="square" rtlCol="0">
            <a:spAutoFit/>
          </a:bodyPr>
          <a:lstStyle/>
          <a:p>
            <a:pPr algn="ctr"/>
            <a:r>
              <a:rPr lang="es-ES" b="1" dirty="0">
                <a:latin typeface="Arial" panose="020B0604020202020204" pitchFamily="34" charset="0"/>
                <a:cs typeface="Arial" panose="020B0604020202020204" pitchFamily="34" charset="0"/>
              </a:rPr>
              <a:t>Caso 1: Se añade un recurso humano</a:t>
            </a:r>
          </a:p>
        </p:txBody>
      </p:sp>
      <p:sp>
        <p:nvSpPr>
          <p:cNvPr id="29" name="28 Rectángulo"/>
          <p:cNvSpPr/>
          <p:nvPr/>
        </p:nvSpPr>
        <p:spPr>
          <a:xfrm>
            <a:off x="5652120" y="5826392"/>
            <a:ext cx="3254398" cy="369332"/>
          </a:xfrm>
          <a:prstGeom prst="rect">
            <a:avLst/>
          </a:prstGeom>
        </p:spPr>
        <p:txBody>
          <a:bodyPr wrap="square">
            <a:spAutoFit/>
          </a:bodyPr>
          <a:lstStyle/>
          <a:p>
            <a:r>
              <a:rPr lang="es-ES" b="1" dirty="0">
                <a:solidFill>
                  <a:srgbClr val="C00000"/>
                </a:solidFill>
                <a:latin typeface="Arial" panose="020B0604020202020204" pitchFamily="34" charset="0"/>
                <a:cs typeface="Arial" panose="020B0604020202020204" pitchFamily="34" charset="0"/>
              </a:rPr>
              <a:t>El proyecto se acorta</a:t>
            </a:r>
          </a:p>
        </p:txBody>
      </p:sp>
      <p:pic>
        <p:nvPicPr>
          <p:cNvPr id="20" name="Imagen 23"/>
          <p:cNvPicPr>
            <a:picLocks noChangeAspect="1"/>
          </p:cNvPicPr>
          <p:nvPr/>
        </p:nvPicPr>
        <p:blipFill rotWithShape="1">
          <a:blip r:embed="rId5"/>
          <a:srcRect l="19623" t="29151" r="544" b="1892"/>
          <a:stretch/>
        </p:blipFill>
        <p:spPr>
          <a:xfrm>
            <a:off x="966267" y="4778102"/>
            <a:ext cx="3338516" cy="1965302"/>
          </a:xfrm>
          <a:prstGeom prst="rect">
            <a:avLst/>
          </a:prstGeom>
        </p:spPr>
      </p:pic>
      <p:cxnSp>
        <p:nvCxnSpPr>
          <p:cNvPr id="6" name="5 Conector recto"/>
          <p:cNvCxnSpPr/>
          <p:nvPr/>
        </p:nvCxnSpPr>
        <p:spPr>
          <a:xfrm>
            <a:off x="3914403" y="3284984"/>
            <a:ext cx="0" cy="32403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51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22"/>
          <p:cNvPicPr>
            <a:picLocks noChangeAspect="1"/>
          </p:cNvPicPr>
          <p:nvPr/>
        </p:nvPicPr>
        <p:blipFill rotWithShape="1">
          <a:blip r:embed="rId3"/>
          <a:srcRect l="14724" t="30523" r="7216" b="-4070"/>
          <a:stretch/>
        </p:blipFill>
        <p:spPr>
          <a:xfrm>
            <a:off x="1139013" y="2780928"/>
            <a:ext cx="4353985" cy="2190403"/>
          </a:xfrm>
          <a:prstGeom prst="rect">
            <a:avLst/>
          </a:prstGeom>
        </p:spPr>
      </p:pic>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203848" y="620688"/>
            <a:ext cx="350128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48</a:t>
            </a:fld>
            <a:endParaRPr lang="en-US" sz="1600" dirty="0">
              <a:solidFill>
                <a:schemeClr val="bg1"/>
              </a:solidFill>
              <a:latin typeface="Arial" panose="020B0604020202020204" pitchFamily="34" charset="0"/>
              <a:cs typeface="Arial" panose="020B0604020202020204" pitchFamily="34" charset="0"/>
            </a:endParaRPr>
          </a:p>
        </p:txBody>
      </p:sp>
      <p:sp>
        <p:nvSpPr>
          <p:cNvPr id="23" name="CuadroTexto 30"/>
          <p:cNvSpPr txBox="1"/>
          <p:nvPr/>
        </p:nvSpPr>
        <p:spPr>
          <a:xfrm>
            <a:off x="8058596" y="5044534"/>
            <a:ext cx="977900" cy="369332"/>
          </a:xfrm>
          <a:prstGeom prst="rect">
            <a:avLst/>
          </a:prstGeom>
          <a:noFill/>
          <a:ln w="28575" cmpd="sng">
            <a:solidFill>
              <a:srgbClr val="FF0000"/>
            </a:solidFill>
          </a:ln>
        </p:spPr>
        <p:txBody>
          <a:bodyPr wrap="square" rtlCol="0">
            <a:spAutoFit/>
          </a:bodyPr>
          <a:lstStyle/>
          <a:p>
            <a:pPr algn="ctr"/>
            <a:r>
              <a:rPr lang="es-ES" dirty="0"/>
              <a:t>Caso 3</a:t>
            </a:r>
          </a:p>
        </p:txBody>
      </p:sp>
      <p:graphicFrame>
        <p:nvGraphicFramePr>
          <p:cNvPr id="26" name="Tabla 11"/>
          <p:cNvGraphicFramePr>
            <a:graphicFrameLocks noGrp="1"/>
          </p:cNvGraphicFramePr>
          <p:nvPr>
            <p:extLst>
              <p:ext uri="{D42A27DB-BD31-4B8C-83A1-F6EECF244321}">
                <p14:modId xmlns:p14="http://schemas.microsoft.com/office/powerpoint/2010/main" val="1189337327"/>
              </p:ext>
            </p:extLst>
          </p:nvPr>
        </p:nvGraphicFramePr>
        <p:xfrm>
          <a:off x="1581623" y="1556792"/>
          <a:ext cx="6913032" cy="1108710"/>
        </p:xfrm>
        <a:graphic>
          <a:graphicData uri="http://schemas.openxmlformats.org/drawingml/2006/table">
            <a:tbl>
              <a:tblPr firstRow="1" bandRow="1">
                <a:tableStyleId>{5C22544A-7EE6-4342-B048-85BDC9FD1C3A}</a:tableStyleId>
              </a:tblPr>
              <a:tblGrid>
                <a:gridCol w="1502833">
                  <a:extLst>
                    <a:ext uri="{9D8B030D-6E8A-4147-A177-3AD203B41FA5}">
                      <a16:colId xmlns:a16="http://schemas.microsoft.com/office/drawing/2014/main" val="20000"/>
                    </a:ext>
                  </a:extLst>
                </a:gridCol>
                <a:gridCol w="1528233">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2345266">
                  <a:extLst>
                    <a:ext uri="{9D8B030D-6E8A-4147-A177-3AD203B41FA5}">
                      <a16:colId xmlns:a16="http://schemas.microsoft.com/office/drawing/2014/main" val="20003"/>
                    </a:ext>
                  </a:extLst>
                </a:gridCol>
              </a:tblGrid>
              <a:tr h="158750">
                <a:tc>
                  <a:txBody>
                    <a:bodyPr/>
                    <a:lstStyle/>
                    <a:p>
                      <a:pPr algn="ctr">
                        <a:spcAft>
                          <a:spcPts val="0"/>
                        </a:spcAft>
                      </a:pPr>
                      <a:r>
                        <a:rPr lang="es-ES" sz="1200" b="1" u="none" strike="noStrike" kern="0" dirty="0">
                          <a:solidFill>
                            <a:schemeClr val="tx1"/>
                          </a:solidFill>
                          <a:effectLst/>
                          <a:latin typeface="Arial"/>
                          <a:cs typeface="Arial"/>
                        </a:rPr>
                        <a:t>ACTIVIDAD</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dirty="0">
                          <a:solidFill>
                            <a:schemeClr val="tx1"/>
                          </a:solidFill>
                          <a:effectLst/>
                          <a:latin typeface="Arial"/>
                          <a:cs typeface="Arial"/>
                        </a:rPr>
                        <a:t>DURACIÓN</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dirty="0">
                          <a:solidFill>
                            <a:schemeClr val="tx1"/>
                          </a:solidFill>
                          <a:effectLst/>
                          <a:latin typeface="Arial"/>
                          <a:cs typeface="Arial"/>
                        </a:rPr>
                        <a:t>PRECEDENCIAS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1" u="none" strike="noStrike" kern="0" dirty="0">
                          <a:solidFill>
                            <a:schemeClr val="tx1"/>
                          </a:solidFill>
                          <a:effectLst/>
                          <a:latin typeface="Arial"/>
                          <a:cs typeface="Arial"/>
                        </a:rPr>
                        <a:t>RECURSOS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49860">
                <a:tc>
                  <a:txBody>
                    <a:bodyPr/>
                    <a:lstStyle/>
                    <a:p>
                      <a:pPr algn="ctr">
                        <a:spcAft>
                          <a:spcPts val="0"/>
                        </a:spcAft>
                      </a:pPr>
                      <a:r>
                        <a:rPr lang="es-ES" sz="1200" b="1" u="none" strike="noStrike" kern="0" dirty="0">
                          <a:solidFill>
                            <a:schemeClr val="tx1"/>
                          </a:solidFill>
                          <a:effectLst/>
                          <a:latin typeface="Arial"/>
                          <a:cs typeface="Arial"/>
                        </a:rPr>
                        <a:t>A</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a:solidFill>
                            <a:schemeClr val="tx1"/>
                          </a:solidFill>
                          <a:effectLst/>
                          <a:latin typeface="Arial"/>
                          <a:cs typeface="Arial"/>
                        </a:rPr>
                        <a:t>10-Marzo-03</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4310">
                <a:tc>
                  <a:txBody>
                    <a:bodyPr/>
                    <a:lstStyle/>
                    <a:p>
                      <a:pPr algn="ctr">
                        <a:spcAft>
                          <a:spcPts val="0"/>
                        </a:spcAft>
                      </a:pPr>
                      <a:r>
                        <a:rPr lang="es-ES" sz="1200" b="1" u="none" strike="noStrike" kern="0" dirty="0">
                          <a:solidFill>
                            <a:schemeClr val="tx1"/>
                          </a:solidFill>
                          <a:effectLst/>
                          <a:latin typeface="Arial"/>
                          <a:cs typeface="Arial"/>
                        </a:rPr>
                        <a:t>B</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80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77800">
                <a:tc>
                  <a:txBody>
                    <a:bodyPr/>
                    <a:lstStyle/>
                    <a:p>
                      <a:pPr algn="ctr">
                        <a:spcAft>
                          <a:spcPts val="0"/>
                        </a:spcAft>
                      </a:pPr>
                      <a:r>
                        <a:rPr lang="es-ES" sz="1200" b="1" u="none" strike="noStrike" kern="0" dirty="0">
                          <a:solidFill>
                            <a:schemeClr val="tx1"/>
                          </a:solidFill>
                          <a:effectLst/>
                          <a:latin typeface="Arial"/>
                          <a:cs typeface="Arial"/>
                        </a:rPr>
                        <a:t>C</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24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52400">
                <a:tc>
                  <a:txBody>
                    <a:bodyPr/>
                    <a:lstStyle/>
                    <a:p>
                      <a:pPr algn="ctr">
                        <a:spcAft>
                          <a:spcPts val="0"/>
                        </a:spcAft>
                      </a:pPr>
                      <a:r>
                        <a:rPr lang="es-ES" sz="1200" b="1" u="none" strike="noStrike" kern="0">
                          <a:solidFill>
                            <a:schemeClr val="tx1"/>
                          </a:solidFill>
                          <a:effectLst/>
                          <a:latin typeface="Arial"/>
                          <a:cs typeface="Arial"/>
                        </a:rPr>
                        <a:t>D</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dirty="0">
                          <a:solidFill>
                            <a:schemeClr val="tx1"/>
                          </a:solidFill>
                          <a:effectLst/>
                          <a:latin typeface="Arial"/>
                          <a:cs typeface="Arial"/>
                        </a:rPr>
                        <a:t>40 horas</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10-Marzo-03</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20650">
                <a:tc>
                  <a:txBody>
                    <a:bodyPr/>
                    <a:lstStyle/>
                    <a:p>
                      <a:pPr algn="ctr">
                        <a:spcAft>
                          <a:spcPts val="0"/>
                        </a:spcAft>
                      </a:pPr>
                      <a:r>
                        <a:rPr lang="es-ES" sz="1200" b="1" u="none" strike="noStrike" kern="0" dirty="0">
                          <a:solidFill>
                            <a:schemeClr val="tx1"/>
                          </a:solidFill>
                          <a:effectLst/>
                          <a:latin typeface="Arial"/>
                          <a:cs typeface="Arial"/>
                        </a:rPr>
                        <a:t>E</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b="0" u="none" strike="noStrike" kern="0">
                          <a:solidFill>
                            <a:schemeClr val="tx1"/>
                          </a:solidFill>
                          <a:effectLst/>
                          <a:latin typeface="Arial"/>
                          <a:cs typeface="Arial"/>
                        </a:rPr>
                        <a:t>40 horas</a:t>
                      </a:r>
                      <a:endParaRPr lang="es-ES" sz="1200" b="1" u="sng" kern="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A, B, C, D</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200" b="0" u="none" strike="noStrike" kern="0" dirty="0">
                          <a:solidFill>
                            <a:schemeClr val="tx1"/>
                          </a:solidFill>
                          <a:effectLst/>
                          <a:latin typeface="Arial"/>
                          <a:cs typeface="Arial"/>
                        </a:rPr>
                        <a:t>Juan Sánchez</a:t>
                      </a:r>
                      <a:endParaRPr lang="es-ES" sz="1200" b="1" u="sng" kern="0" dirty="0">
                        <a:solidFill>
                          <a:schemeClr val="tx1"/>
                        </a:solidFill>
                        <a:effectLst/>
                        <a:latin typeface="Arial"/>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7" name="CuadroTexto 6"/>
          <p:cNvSpPr txBox="1"/>
          <p:nvPr/>
        </p:nvSpPr>
        <p:spPr>
          <a:xfrm>
            <a:off x="1187624" y="1143908"/>
            <a:ext cx="4608512" cy="369332"/>
          </a:xfrm>
          <a:prstGeom prst="rect">
            <a:avLst/>
          </a:prstGeom>
          <a:noFill/>
          <a:ln w="28575" cmpd="sng">
            <a:noFill/>
          </a:ln>
        </p:spPr>
        <p:txBody>
          <a:bodyPr wrap="square" rtlCol="0">
            <a:spAutoFit/>
          </a:bodyPr>
          <a:lstStyle/>
          <a:p>
            <a:pPr algn="ctr"/>
            <a:r>
              <a:rPr lang="es-ES" b="1" dirty="0">
                <a:latin typeface="Arial" panose="020B0604020202020204" pitchFamily="34" charset="0"/>
                <a:cs typeface="Arial" panose="020B0604020202020204" pitchFamily="34" charset="0"/>
              </a:rPr>
              <a:t>Caso 1: Sólo hay un recurso humano</a:t>
            </a:r>
          </a:p>
        </p:txBody>
      </p:sp>
      <p:sp>
        <p:nvSpPr>
          <p:cNvPr id="29" name="CuadroTexto 30"/>
          <p:cNvSpPr txBox="1"/>
          <p:nvPr/>
        </p:nvSpPr>
        <p:spPr>
          <a:xfrm>
            <a:off x="5796136" y="3403130"/>
            <a:ext cx="977900" cy="369332"/>
          </a:xfrm>
          <a:prstGeom prst="rect">
            <a:avLst/>
          </a:prstGeom>
          <a:noFill/>
          <a:ln w="28575" cmpd="sng">
            <a:solidFill>
              <a:srgbClr val="FF0000"/>
            </a:solidFill>
          </a:ln>
        </p:spPr>
        <p:txBody>
          <a:bodyPr wrap="square" rtlCol="0">
            <a:spAutoFit/>
          </a:bodyPr>
          <a:lstStyle/>
          <a:p>
            <a:pPr algn="ctr"/>
            <a:r>
              <a:rPr lang="es-ES" dirty="0"/>
              <a:t>Caso 1</a:t>
            </a:r>
          </a:p>
        </p:txBody>
      </p:sp>
      <p:sp>
        <p:nvSpPr>
          <p:cNvPr id="30" name="29 Rectángulo"/>
          <p:cNvSpPr/>
          <p:nvPr/>
        </p:nvSpPr>
        <p:spPr>
          <a:xfrm>
            <a:off x="6084168" y="4293096"/>
            <a:ext cx="3254398" cy="369332"/>
          </a:xfrm>
          <a:prstGeom prst="rect">
            <a:avLst/>
          </a:prstGeom>
        </p:spPr>
        <p:txBody>
          <a:bodyPr wrap="square">
            <a:spAutoFit/>
          </a:bodyPr>
          <a:lstStyle/>
          <a:p>
            <a:r>
              <a:rPr lang="es-ES" b="1" dirty="0">
                <a:solidFill>
                  <a:srgbClr val="C00000"/>
                </a:solidFill>
                <a:latin typeface="Arial" panose="020B0604020202020204" pitchFamily="34" charset="0"/>
                <a:cs typeface="Arial" panose="020B0604020202020204" pitchFamily="34" charset="0"/>
              </a:rPr>
              <a:t>El proyecto se alarga</a:t>
            </a:r>
          </a:p>
        </p:txBody>
      </p:sp>
      <p:pic>
        <p:nvPicPr>
          <p:cNvPr id="18" name="Imagen 47"/>
          <p:cNvPicPr>
            <a:picLocks noChangeAspect="1"/>
          </p:cNvPicPr>
          <p:nvPr/>
        </p:nvPicPr>
        <p:blipFill rotWithShape="1">
          <a:blip r:embed="rId5"/>
          <a:srcRect l="-954" r="-1"/>
          <a:stretch/>
        </p:blipFill>
        <p:spPr>
          <a:xfrm>
            <a:off x="1080296" y="4834689"/>
            <a:ext cx="6946899" cy="1595968"/>
          </a:xfrm>
          <a:prstGeom prst="rect">
            <a:avLst/>
          </a:prstGeom>
        </p:spPr>
      </p:pic>
    </p:spTree>
    <p:extLst>
      <p:ext uri="{BB962C8B-B14F-4D97-AF65-F5344CB8AC3E}">
        <p14:creationId xmlns:p14="http://schemas.microsoft.com/office/powerpoint/2010/main" val="3244056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971600" y="620688"/>
            <a:ext cx="753924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 </a:t>
            </a:r>
            <a:r>
              <a:rPr lang="es-ES" sz="2800" b="1" dirty="0">
                <a:solidFill>
                  <a:schemeClr val="accent3">
                    <a:lumMod val="50000"/>
                  </a:schemeClr>
                </a:solidFill>
                <a:latin typeface="Arial" panose="020B0604020202020204" pitchFamily="34" charset="0"/>
                <a:cs typeface="Arial" panose="020B0604020202020204" pitchFamily="34" charset="0"/>
              </a:rPr>
              <a:t>técnicas de nivelación</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49</a:t>
            </a:fld>
            <a:endParaRPr lang="en-US" sz="1600" dirty="0">
              <a:solidFill>
                <a:schemeClr val="bg1"/>
              </a:solidFill>
              <a:latin typeface="Arial" panose="020B0604020202020204" pitchFamily="34" charset="0"/>
              <a:cs typeface="Arial" panose="020B0604020202020204" pitchFamily="34" charset="0"/>
            </a:endParaRPr>
          </a:p>
        </p:txBody>
      </p:sp>
      <p:sp>
        <p:nvSpPr>
          <p:cNvPr id="16" name="CuadroTexto 1"/>
          <p:cNvSpPr txBox="1"/>
          <p:nvPr/>
        </p:nvSpPr>
        <p:spPr>
          <a:xfrm>
            <a:off x="858519" y="1268760"/>
            <a:ext cx="7889945" cy="1384995"/>
          </a:xfrm>
          <a:prstGeom prst="rect">
            <a:avLst/>
          </a:prstGeom>
          <a:noFill/>
        </p:spPr>
        <p:txBody>
          <a:bodyPr wrap="square" rtlCol="0">
            <a:spAutoFit/>
          </a:bodyPr>
          <a:lstStyle/>
          <a:p>
            <a:pPr algn="just"/>
            <a:r>
              <a:rPr lang="es-ES" sz="1400" b="1" dirty="0">
                <a:latin typeface="Arial" panose="020B0604020202020204" pitchFamily="34" charset="0"/>
                <a:cs typeface="Arial" panose="020B0604020202020204" pitchFamily="34" charset="0"/>
              </a:rPr>
              <a:t>Equilibrar las cargas de trabajo</a:t>
            </a:r>
            <a:r>
              <a:rPr lang="es-ES" sz="1400" dirty="0">
                <a:latin typeface="Arial" panose="020B0604020202020204" pitchFamily="34" charset="0"/>
                <a:cs typeface="Arial" panose="020B0604020202020204" pitchFamily="34" charset="0"/>
              </a:rPr>
              <a:t>, rediseñando las asignaciones de un recurso cuando éste está sobrecargado, de modo que su </a:t>
            </a:r>
            <a:r>
              <a:rPr lang="es-ES" sz="1400" b="1" dirty="0">
                <a:latin typeface="Arial" panose="020B0604020202020204" pitchFamily="34" charset="0"/>
                <a:cs typeface="Arial" panose="020B0604020202020204" pitchFamily="34" charset="0"/>
              </a:rPr>
              <a:t>consumo</a:t>
            </a:r>
            <a:r>
              <a:rPr lang="es-ES" sz="1400" dirty="0">
                <a:latin typeface="Arial" panose="020B0604020202020204" pitchFamily="34" charset="0"/>
                <a:cs typeface="Arial" panose="020B0604020202020204" pitchFamily="34" charset="0"/>
              </a:rPr>
              <a:t> durante el periodo de ejecución del proyecto sea lo más </a:t>
            </a:r>
            <a:r>
              <a:rPr lang="es-ES" sz="1400" b="1" dirty="0">
                <a:latin typeface="Arial" panose="020B0604020202020204" pitchFamily="34" charset="0"/>
                <a:cs typeface="Arial" panose="020B0604020202020204" pitchFamily="34" charset="0"/>
              </a:rPr>
              <a:t>uniforme</a:t>
            </a:r>
            <a:r>
              <a:rPr lang="es-ES" sz="1400" dirty="0">
                <a:latin typeface="Arial" panose="020B0604020202020204" pitchFamily="34" charset="0"/>
                <a:cs typeface="Arial" panose="020B0604020202020204" pitchFamily="34" charset="0"/>
              </a:rPr>
              <a:t> posible, </a:t>
            </a:r>
            <a:r>
              <a:rPr lang="es-ES" sz="1400" b="1" dirty="0">
                <a:latin typeface="Arial" panose="020B0604020202020204" pitchFamily="34" charset="0"/>
                <a:cs typeface="Arial" panose="020B0604020202020204" pitchFamily="34" charset="0"/>
              </a:rPr>
              <a:t>sin que la duración </a:t>
            </a:r>
            <a:r>
              <a:rPr lang="es-ES" sz="1400" dirty="0">
                <a:latin typeface="Arial" panose="020B0604020202020204" pitchFamily="34" charset="0"/>
                <a:cs typeface="Arial" panose="020B0604020202020204" pitchFamily="34" charset="0"/>
              </a:rPr>
              <a:t>de dicho proyecto </a:t>
            </a:r>
            <a:r>
              <a:rPr lang="es-ES" sz="1400" b="1" dirty="0">
                <a:latin typeface="Arial" panose="020B0604020202020204" pitchFamily="34" charset="0"/>
                <a:cs typeface="Arial" panose="020B0604020202020204" pitchFamily="34" charset="0"/>
              </a:rPr>
              <a:t>se exceda </a:t>
            </a:r>
            <a:r>
              <a:rPr lang="es-ES" sz="1400" dirty="0">
                <a:latin typeface="Arial" panose="020B0604020202020204" pitchFamily="34" charset="0"/>
                <a:cs typeface="Arial" panose="020B0604020202020204" pitchFamily="34" charset="0"/>
              </a:rPr>
              <a:t>de lo previsto (la dada por el camino crítico).</a:t>
            </a:r>
          </a:p>
          <a:p>
            <a:pPr algn="just"/>
            <a:r>
              <a:rPr lang="es-ES" sz="1400" dirty="0">
                <a:latin typeface="Arial" panose="020B0604020202020204" pitchFamily="34" charset="0"/>
                <a:cs typeface="Arial" panose="020B0604020202020204" pitchFamily="34" charset="0"/>
              </a:rPr>
              <a:t>Una buena planificación de los recursos, conlleva a que el </a:t>
            </a:r>
            <a:r>
              <a:rPr lang="es-ES" sz="1400" b="1" dirty="0">
                <a:latin typeface="Arial" panose="020B0604020202020204" pitchFamily="34" charset="0"/>
                <a:cs typeface="Arial" panose="020B0604020202020204" pitchFamily="34" charset="0"/>
              </a:rPr>
              <a:t>valor eficaz </a:t>
            </a:r>
            <a:r>
              <a:rPr lang="es-ES" sz="1400" dirty="0">
                <a:latin typeface="Arial" panose="020B0604020202020204" pitchFamily="34" charset="0"/>
                <a:cs typeface="Arial" panose="020B0604020202020204" pitchFamily="34" charset="0"/>
              </a:rPr>
              <a:t>(RMS) de los mismos sea el menor posible y se acerque lo más posible al </a:t>
            </a:r>
            <a:r>
              <a:rPr lang="es-ES" sz="1400" b="1" dirty="0">
                <a:latin typeface="Arial" panose="020B0604020202020204" pitchFamily="34" charset="0"/>
                <a:cs typeface="Arial" panose="020B0604020202020204" pitchFamily="34" charset="0"/>
              </a:rPr>
              <a:t>valor DC</a:t>
            </a:r>
            <a:r>
              <a:rPr lang="es-ES" sz="1400" dirty="0">
                <a:latin typeface="Arial" panose="020B0604020202020204" pitchFamily="34" charset="0"/>
                <a:cs typeface="Arial" panose="020B0604020202020204" pitchFamily="34" charset="0"/>
              </a:rPr>
              <a:t>, es decir gráficamente </a:t>
            </a:r>
          </a:p>
        </p:txBody>
      </p:sp>
      <p:grpSp>
        <p:nvGrpSpPr>
          <p:cNvPr id="18" name="Group 1"/>
          <p:cNvGrpSpPr>
            <a:grpSpLocks/>
          </p:cNvGrpSpPr>
          <p:nvPr/>
        </p:nvGrpSpPr>
        <p:grpSpPr bwMode="auto">
          <a:xfrm>
            <a:off x="710059" y="3343274"/>
            <a:ext cx="7418070" cy="2225680"/>
            <a:chOff x="1918" y="9986"/>
            <a:chExt cx="11682" cy="3506"/>
          </a:xfrm>
        </p:grpSpPr>
        <p:grpSp>
          <p:nvGrpSpPr>
            <p:cNvPr id="19" name="Group 2"/>
            <p:cNvGrpSpPr>
              <a:grpSpLocks/>
            </p:cNvGrpSpPr>
            <p:nvPr/>
          </p:nvGrpSpPr>
          <p:grpSpPr bwMode="auto">
            <a:xfrm>
              <a:off x="3518" y="10012"/>
              <a:ext cx="10082" cy="3480"/>
              <a:chOff x="1718" y="10012"/>
              <a:chExt cx="10082" cy="3480"/>
            </a:xfrm>
          </p:grpSpPr>
          <p:sp>
            <p:nvSpPr>
              <p:cNvPr id="25" name="Line 3"/>
              <p:cNvSpPr>
                <a:spLocks noChangeShapeType="1"/>
              </p:cNvSpPr>
              <p:nvPr/>
            </p:nvSpPr>
            <p:spPr bwMode="auto">
              <a:xfrm flipV="1">
                <a:off x="1818" y="10258"/>
                <a:ext cx="0" cy="272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8" name="Line 4"/>
              <p:cNvSpPr>
                <a:spLocks noChangeShapeType="1"/>
              </p:cNvSpPr>
              <p:nvPr/>
            </p:nvSpPr>
            <p:spPr bwMode="auto">
              <a:xfrm>
                <a:off x="1818" y="12978"/>
                <a:ext cx="4100" cy="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1" name="Rectangle 5"/>
              <p:cNvSpPr>
                <a:spLocks noChangeArrowheads="1"/>
              </p:cNvSpPr>
              <p:nvPr/>
            </p:nvSpPr>
            <p:spPr bwMode="auto">
              <a:xfrm>
                <a:off x="1818" y="10938"/>
                <a:ext cx="500" cy="2040"/>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32" name="Rectangle 6"/>
              <p:cNvSpPr>
                <a:spLocks noChangeArrowheads="1"/>
              </p:cNvSpPr>
              <p:nvPr/>
            </p:nvSpPr>
            <p:spPr bwMode="auto">
              <a:xfrm>
                <a:off x="2318" y="12570"/>
                <a:ext cx="700" cy="408"/>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33" name="Rectangle 7"/>
              <p:cNvSpPr>
                <a:spLocks noChangeArrowheads="1"/>
              </p:cNvSpPr>
              <p:nvPr/>
            </p:nvSpPr>
            <p:spPr bwMode="auto">
              <a:xfrm>
                <a:off x="3018" y="10394"/>
                <a:ext cx="600" cy="2584"/>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34" name="Rectangle 8"/>
              <p:cNvSpPr>
                <a:spLocks noChangeArrowheads="1"/>
              </p:cNvSpPr>
              <p:nvPr/>
            </p:nvSpPr>
            <p:spPr bwMode="auto">
              <a:xfrm>
                <a:off x="3618" y="12842"/>
                <a:ext cx="500" cy="136"/>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35" name="Rectangle 9"/>
              <p:cNvSpPr>
                <a:spLocks noChangeArrowheads="1"/>
              </p:cNvSpPr>
              <p:nvPr/>
            </p:nvSpPr>
            <p:spPr bwMode="auto">
              <a:xfrm>
                <a:off x="4118" y="11074"/>
                <a:ext cx="600" cy="1904"/>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36" name="Line 10"/>
              <p:cNvSpPr>
                <a:spLocks noChangeShapeType="1"/>
              </p:cNvSpPr>
              <p:nvPr/>
            </p:nvSpPr>
            <p:spPr bwMode="auto">
              <a:xfrm flipV="1">
                <a:off x="1718" y="11752"/>
                <a:ext cx="10082" cy="1"/>
              </a:xfrm>
              <a:prstGeom prst="line">
                <a:avLst/>
              </a:prstGeom>
              <a:noFill/>
              <a:ln w="28575" cmpd="sng">
                <a:solidFill>
                  <a:schemeClr val="bg1">
                    <a:lumMod val="75000"/>
                  </a:schemeClr>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7" name="Text Box 11"/>
              <p:cNvSpPr txBox="1">
                <a:spLocks noChangeArrowheads="1"/>
              </p:cNvSpPr>
              <p:nvPr/>
            </p:nvSpPr>
            <p:spPr bwMode="auto">
              <a:xfrm>
                <a:off x="4708" y="13084"/>
                <a:ext cx="1100" cy="408"/>
              </a:xfrm>
              <a:prstGeom prst="rect">
                <a:avLst/>
              </a:prstGeom>
              <a:solidFill>
                <a:srgbClr val="FFFFFF"/>
              </a:solidFill>
              <a:ln w="9525">
                <a:solidFill>
                  <a:srgbClr val="0000FF"/>
                </a:solidFill>
                <a:miter lim="800000"/>
                <a:headEnd/>
                <a:tailEnd/>
              </a:ln>
              <a:effectLst>
                <a:outerShdw blurRad="63500" dist="107763" dir="2700000" algn="ctr" rotWithShape="0">
                  <a:schemeClr val="bg1">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a:ln>
                      <a:noFill/>
                    </a:ln>
                    <a:solidFill>
                      <a:schemeClr val="tx1"/>
                    </a:solidFill>
                    <a:effectLst/>
                    <a:latin typeface="Arial" charset="0"/>
                    <a:ea typeface="ÇlÇr ñæí©" charset="0"/>
                  </a:rPr>
                  <a:t>Tiempo</a:t>
                </a:r>
                <a:endParaRPr kumimoji="0" lang="es-ES" sz="2400" b="0" i="0" u="none" strike="noStrike" cap="none" normalizeH="0" baseline="0">
                  <a:ln>
                    <a:noFill/>
                  </a:ln>
                  <a:solidFill>
                    <a:schemeClr val="tx1"/>
                  </a:solidFill>
                  <a:effectLst/>
                  <a:latin typeface="Arial" charset="0"/>
                  <a:ea typeface="ＭＳ Ｐゴシック" charset="0"/>
                </a:endParaRPr>
              </a:p>
            </p:txBody>
          </p:sp>
          <p:sp>
            <p:nvSpPr>
              <p:cNvPr id="38" name="Text Box 12"/>
              <p:cNvSpPr txBox="1">
                <a:spLocks noChangeArrowheads="1"/>
              </p:cNvSpPr>
              <p:nvPr/>
            </p:nvSpPr>
            <p:spPr bwMode="auto">
              <a:xfrm>
                <a:off x="5628" y="10012"/>
                <a:ext cx="1200" cy="759"/>
              </a:xfrm>
              <a:prstGeom prst="rect">
                <a:avLst/>
              </a:prstGeom>
              <a:solidFill>
                <a:srgbClr val="FFFFFF"/>
              </a:solidFill>
              <a:ln w="9525">
                <a:solidFill>
                  <a:srgbClr val="0000FF"/>
                </a:solidFill>
                <a:miter lim="800000"/>
                <a:headEnd/>
                <a:tailEnd/>
              </a:ln>
              <a:effectLst>
                <a:outerShdw blurRad="63500" dist="107763" dir="2700000" algn="ctr" rotWithShape="0">
                  <a:schemeClr val="bg1">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a:ln>
                      <a:noFill/>
                    </a:ln>
                    <a:solidFill>
                      <a:schemeClr val="tx1"/>
                    </a:solidFill>
                    <a:effectLst/>
                    <a:latin typeface="Arial" charset="0"/>
                    <a:ea typeface="ÇlÇr ñæí©" charset="0"/>
                  </a:rPr>
                  <a:t>Valor DC</a:t>
                </a:r>
                <a:endParaRPr kumimoji="0" lang="es-ES" sz="2400" b="0" i="0" u="none" strike="noStrike" cap="none" normalizeH="0" baseline="0" dirty="0">
                  <a:ln>
                    <a:noFill/>
                  </a:ln>
                  <a:solidFill>
                    <a:schemeClr val="tx1"/>
                  </a:solidFill>
                  <a:effectLst/>
                  <a:latin typeface="Arial" charset="0"/>
                  <a:ea typeface="ＭＳ Ｐゴシック" charset="0"/>
                </a:endParaRPr>
              </a:p>
            </p:txBody>
          </p:sp>
          <p:sp>
            <p:nvSpPr>
              <p:cNvPr id="39" name="Line 13"/>
              <p:cNvSpPr>
                <a:spLocks noChangeShapeType="1"/>
              </p:cNvSpPr>
              <p:nvPr/>
            </p:nvSpPr>
            <p:spPr bwMode="auto">
              <a:xfrm>
                <a:off x="6110" y="10801"/>
                <a:ext cx="248" cy="953"/>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sp>
          <p:nvSpPr>
            <p:cNvPr id="21" name="Text Box 14"/>
            <p:cNvSpPr txBox="1">
              <a:spLocks noChangeArrowheads="1"/>
            </p:cNvSpPr>
            <p:nvPr/>
          </p:nvSpPr>
          <p:spPr bwMode="auto">
            <a:xfrm>
              <a:off x="1918" y="9986"/>
              <a:ext cx="1400" cy="680"/>
            </a:xfrm>
            <a:prstGeom prst="rect">
              <a:avLst/>
            </a:prstGeom>
            <a:solidFill>
              <a:srgbClr val="FFFFFF"/>
            </a:solidFill>
            <a:ln w="9525">
              <a:solidFill>
                <a:srgbClr val="0000FF"/>
              </a:solidFill>
              <a:miter lim="800000"/>
              <a:headEnd/>
              <a:tailEnd/>
            </a:ln>
            <a:effectLst>
              <a:outerShdw blurRad="63500" dist="107763" dir="2700000" algn="ctr" rotWithShape="0">
                <a:schemeClr val="bg1">
                  <a:lumMod val="6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a:ln>
                    <a:noFill/>
                  </a:ln>
                  <a:solidFill>
                    <a:schemeClr val="tx1"/>
                  </a:solidFill>
                  <a:effectLst/>
                  <a:latin typeface="Arial" charset="0"/>
                  <a:ea typeface="ÇlÇr ñæí©" charset="0"/>
                </a:rPr>
                <a:t>Utilización Recurso</a:t>
              </a:r>
              <a:endParaRPr kumimoji="0" lang="es-ES" sz="2400" b="0" i="0" u="none" strike="noStrike" cap="none" normalizeH="0" baseline="0">
                <a:ln>
                  <a:noFill/>
                </a:ln>
                <a:solidFill>
                  <a:schemeClr val="tx1"/>
                </a:solidFill>
                <a:effectLst/>
                <a:latin typeface="Arial" charset="0"/>
                <a:ea typeface="ＭＳ Ｐゴシック" charset="0"/>
              </a:endParaRPr>
            </a:p>
          </p:txBody>
        </p:sp>
      </p:grpSp>
      <p:grpSp>
        <p:nvGrpSpPr>
          <p:cNvPr id="40" name="Group 15"/>
          <p:cNvGrpSpPr>
            <a:grpSpLocks/>
          </p:cNvGrpSpPr>
          <p:nvPr/>
        </p:nvGrpSpPr>
        <p:grpSpPr bwMode="auto">
          <a:xfrm>
            <a:off x="5772596" y="3341690"/>
            <a:ext cx="3175000" cy="2239959"/>
            <a:chOff x="3618" y="9831"/>
            <a:chExt cx="5000" cy="3526"/>
          </a:xfrm>
        </p:grpSpPr>
        <p:grpSp>
          <p:nvGrpSpPr>
            <p:cNvPr id="41" name="Group 16"/>
            <p:cNvGrpSpPr>
              <a:grpSpLocks/>
            </p:cNvGrpSpPr>
            <p:nvPr/>
          </p:nvGrpSpPr>
          <p:grpSpPr bwMode="auto">
            <a:xfrm>
              <a:off x="3618" y="10093"/>
              <a:ext cx="5000" cy="3264"/>
              <a:chOff x="3618" y="2642"/>
              <a:chExt cx="5000" cy="3264"/>
            </a:xfrm>
          </p:grpSpPr>
          <p:sp>
            <p:nvSpPr>
              <p:cNvPr id="43" name="Line 17"/>
              <p:cNvSpPr>
                <a:spLocks noChangeShapeType="1"/>
              </p:cNvSpPr>
              <p:nvPr/>
            </p:nvSpPr>
            <p:spPr bwMode="auto">
              <a:xfrm flipV="1">
                <a:off x="3618" y="2642"/>
                <a:ext cx="1" cy="2720"/>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4" name="Line 18"/>
              <p:cNvSpPr>
                <a:spLocks noChangeShapeType="1"/>
              </p:cNvSpPr>
              <p:nvPr/>
            </p:nvSpPr>
            <p:spPr bwMode="auto">
              <a:xfrm>
                <a:off x="3618" y="5362"/>
                <a:ext cx="4100" cy="1"/>
              </a:xfrm>
              <a:prstGeom prst="line">
                <a:avLst/>
              </a:prstGeom>
              <a:noFill/>
              <a:ln w="38100"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5" name="Rectangle 19"/>
              <p:cNvSpPr>
                <a:spLocks noChangeArrowheads="1"/>
              </p:cNvSpPr>
              <p:nvPr/>
            </p:nvSpPr>
            <p:spPr bwMode="auto">
              <a:xfrm>
                <a:off x="3618" y="3866"/>
                <a:ext cx="500" cy="1496"/>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46" name="Rectangle 20"/>
              <p:cNvSpPr>
                <a:spLocks noChangeArrowheads="1"/>
              </p:cNvSpPr>
              <p:nvPr/>
            </p:nvSpPr>
            <p:spPr bwMode="auto">
              <a:xfrm>
                <a:off x="4118" y="4274"/>
                <a:ext cx="700" cy="1088"/>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47" name="Rectangle 21"/>
              <p:cNvSpPr>
                <a:spLocks noChangeArrowheads="1"/>
              </p:cNvSpPr>
              <p:nvPr/>
            </p:nvSpPr>
            <p:spPr bwMode="auto">
              <a:xfrm>
                <a:off x="4818" y="3866"/>
                <a:ext cx="600" cy="1496"/>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48" name="Rectangle 22"/>
              <p:cNvSpPr>
                <a:spLocks noChangeArrowheads="1"/>
              </p:cNvSpPr>
              <p:nvPr/>
            </p:nvSpPr>
            <p:spPr bwMode="auto">
              <a:xfrm>
                <a:off x="5418" y="4274"/>
                <a:ext cx="500" cy="1088"/>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49" name="Rectangle 23"/>
              <p:cNvSpPr>
                <a:spLocks noChangeArrowheads="1"/>
              </p:cNvSpPr>
              <p:nvPr/>
            </p:nvSpPr>
            <p:spPr bwMode="auto">
              <a:xfrm>
                <a:off x="5918" y="4138"/>
                <a:ext cx="600" cy="1224"/>
              </a:xfrm>
              <a:prstGeom prst="rect">
                <a:avLst/>
              </a:prstGeom>
              <a:solidFill>
                <a:srgbClr val="C0504D"/>
              </a:solidFill>
              <a:ln w="9525">
                <a:noFill/>
                <a:miter lim="800000"/>
                <a:headEnd/>
                <a:tailEnd/>
              </a:ln>
            </p:spPr>
            <p:txBody>
              <a:bodyPr vert="horz" wrap="square" lIns="91440" tIns="45720" rIns="91440" bIns="45720" numCol="1" anchor="t" anchorCtr="0" compatLnSpc="1">
                <a:prstTxWarp prst="textNoShape">
                  <a:avLst/>
                </a:prstTxWarp>
              </a:bodyPr>
              <a:lstStyle/>
              <a:p>
                <a:endParaRPr lang="es-ES"/>
              </a:p>
            </p:txBody>
          </p:sp>
          <p:sp>
            <p:nvSpPr>
              <p:cNvPr id="50" name="Text Box 25"/>
              <p:cNvSpPr txBox="1">
                <a:spLocks noChangeArrowheads="1"/>
              </p:cNvSpPr>
              <p:nvPr/>
            </p:nvSpPr>
            <p:spPr bwMode="auto">
              <a:xfrm>
                <a:off x="7518" y="5498"/>
                <a:ext cx="1100" cy="408"/>
              </a:xfrm>
              <a:prstGeom prst="rect">
                <a:avLst/>
              </a:prstGeom>
              <a:solidFill>
                <a:srgbClr val="FFFFFF"/>
              </a:solidFill>
              <a:ln w="9525">
                <a:solidFill>
                  <a:srgbClr val="0000FF"/>
                </a:solidFill>
                <a:miter lim="800000"/>
                <a:headEnd/>
                <a:tailEnd/>
              </a:ln>
              <a:effectLst>
                <a:outerShdw blurRad="63500" dist="107763" dir="2700000" algn="ctr" rotWithShape="0">
                  <a:schemeClr val="bg1">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a:ln>
                      <a:noFill/>
                    </a:ln>
                    <a:solidFill>
                      <a:schemeClr val="tx1"/>
                    </a:solidFill>
                    <a:effectLst/>
                    <a:latin typeface="Arial" charset="0"/>
                    <a:ea typeface="ÇlÇr ñæí©" charset="0"/>
                  </a:rPr>
                  <a:t>Tiempo</a:t>
                </a:r>
                <a:endParaRPr kumimoji="0" lang="es-ES" sz="2400" b="0" i="0" u="none" strike="noStrike" cap="none" normalizeH="0" baseline="0">
                  <a:ln>
                    <a:noFill/>
                  </a:ln>
                  <a:solidFill>
                    <a:schemeClr val="tx1"/>
                  </a:solidFill>
                  <a:effectLst/>
                  <a:latin typeface="Arial" charset="0"/>
                  <a:ea typeface="ＭＳ Ｐゴシック" charset="0"/>
                </a:endParaRPr>
              </a:p>
            </p:txBody>
          </p:sp>
        </p:grpSp>
        <p:sp>
          <p:nvSpPr>
            <p:cNvPr id="42" name="Text Box 28"/>
            <p:cNvSpPr txBox="1">
              <a:spLocks noChangeArrowheads="1"/>
            </p:cNvSpPr>
            <p:nvPr/>
          </p:nvSpPr>
          <p:spPr bwMode="auto">
            <a:xfrm>
              <a:off x="3988" y="9831"/>
              <a:ext cx="1400" cy="680"/>
            </a:xfrm>
            <a:prstGeom prst="rect">
              <a:avLst/>
            </a:prstGeom>
            <a:solidFill>
              <a:srgbClr val="FFFFFF"/>
            </a:solidFill>
            <a:ln w="9525">
              <a:solidFill>
                <a:srgbClr val="0000FF"/>
              </a:solidFill>
              <a:miter lim="800000"/>
              <a:headEnd/>
              <a:tailEnd/>
            </a:ln>
            <a:effectLst>
              <a:outerShdw blurRad="63500" dist="107763" dir="2700000" algn="ctr" rotWithShape="0">
                <a:schemeClr val="bg1">
                  <a:lumMod val="75000"/>
                  <a:alpha val="75000"/>
                </a:scheme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a:ln>
                    <a:noFill/>
                  </a:ln>
                  <a:solidFill>
                    <a:schemeClr val="tx1"/>
                  </a:solidFill>
                  <a:effectLst/>
                  <a:latin typeface="Arial" charset="0"/>
                  <a:ea typeface="ÇlÇr ñæí©" charset="0"/>
                </a:rPr>
                <a:t>Utilización Recurso</a:t>
              </a:r>
              <a:endParaRPr kumimoji="0" lang="es-ES" sz="2400" b="0" i="0" u="none" strike="noStrike" cap="none" normalizeH="0" baseline="0">
                <a:ln>
                  <a:noFill/>
                </a:ln>
                <a:solidFill>
                  <a:schemeClr val="tx1"/>
                </a:solidFill>
                <a:effectLst/>
                <a:latin typeface="Arial" charset="0"/>
                <a:ea typeface="ＭＳ Ｐゴシック" charset="0"/>
              </a:endParaRPr>
            </a:p>
          </p:txBody>
        </p:sp>
      </p:grpSp>
      <p:sp>
        <p:nvSpPr>
          <p:cNvPr id="51" name="CuadroTexto 34"/>
          <p:cNvSpPr txBox="1"/>
          <p:nvPr/>
        </p:nvSpPr>
        <p:spPr>
          <a:xfrm>
            <a:off x="1181546" y="5842000"/>
            <a:ext cx="3530600" cy="369332"/>
          </a:xfrm>
          <a:prstGeom prst="rect">
            <a:avLst/>
          </a:prstGeom>
          <a:noFill/>
          <a:ln w="38100" cmpd="sng">
            <a:solidFill>
              <a:srgbClr val="FF0000"/>
            </a:solidFill>
          </a:ln>
        </p:spPr>
        <p:txBody>
          <a:bodyPr wrap="square" rtlCol="0">
            <a:spAutoFit/>
          </a:bodyPr>
          <a:lstStyle/>
          <a:p>
            <a:r>
              <a:rPr lang="es-ES" dirty="0"/>
              <a:t>Mala planificación de los recursos</a:t>
            </a:r>
          </a:p>
        </p:txBody>
      </p:sp>
      <p:sp>
        <p:nvSpPr>
          <p:cNvPr id="52" name="CuadroTexto 35"/>
          <p:cNvSpPr txBox="1"/>
          <p:nvPr/>
        </p:nvSpPr>
        <p:spPr>
          <a:xfrm>
            <a:off x="5505896" y="5842000"/>
            <a:ext cx="3530600" cy="369332"/>
          </a:xfrm>
          <a:prstGeom prst="rect">
            <a:avLst/>
          </a:prstGeom>
          <a:noFill/>
          <a:ln w="38100" cmpd="sng">
            <a:solidFill>
              <a:srgbClr val="FF0000"/>
            </a:solidFill>
          </a:ln>
        </p:spPr>
        <p:txBody>
          <a:bodyPr wrap="square" rtlCol="0">
            <a:spAutoFit/>
          </a:bodyPr>
          <a:lstStyle/>
          <a:p>
            <a:r>
              <a:rPr lang="es-ES" dirty="0"/>
              <a:t>Buena planificación de los recursos</a:t>
            </a:r>
          </a:p>
        </p:txBody>
      </p:sp>
    </p:spTree>
    <p:extLst>
      <p:ext uri="{BB962C8B-B14F-4D97-AF65-F5344CB8AC3E}">
        <p14:creationId xmlns:p14="http://schemas.microsoft.com/office/powerpoint/2010/main" val="29142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683568" y="-27384"/>
            <a:ext cx="8545929"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dirección de un proyecto industrial</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a:t>
            </a:fld>
            <a:endParaRPr lang="en-US" sz="1600" dirty="0">
              <a:solidFill>
                <a:schemeClr val="bg1"/>
              </a:solidFill>
              <a:latin typeface="Arial" panose="020B0604020202020204" pitchFamily="34" charset="0"/>
              <a:cs typeface="Arial" panose="020B0604020202020204" pitchFamily="34" charset="0"/>
            </a:endParaRPr>
          </a:p>
        </p:txBody>
      </p:sp>
      <p:sp>
        <p:nvSpPr>
          <p:cNvPr id="28" name="27 CuadroTexto"/>
          <p:cNvSpPr txBox="1"/>
          <p:nvPr/>
        </p:nvSpPr>
        <p:spPr>
          <a:xfrm>
            <a:off x="2891760" y="620688"/>
            <a:ext cx="34804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jefe del proyecto</a:t>
            </a:r>
          </a:p>
        </p:txBody>
      </p:sp>
      <p:graphicFrame>
        <p:nvGraphicFramePr>
          <p:cNvPr id="23" name="Tabla 5"/>
          <p:cNvGraphicFramePr>
            <a:graphicFrameLocks noGrp="1"/>
          </p:cNvGraphicFramePr>
          <p:nvPr>
            <p:extLst>
              <p:ext uri="{D42A27DB-BD31-4B8C-83A1-F6EECF244321}">
                <p14:modId xmlns:p14="http://schemas.microsoft.com/office/powerpoint/2010/main" val="4117811880"/>
              </p:ext>
            </p:extLst>
          </p:nvPr>
        </p:nvGraphicFramePr>
        <p:xfrm>
          <a:off x="827584" y="1124744"/>
          <a:ext cx="8064896" cy="5660696"/>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tblGrid>
              <a:tr h="373632">
                <a:tc>
                  <a:txBody>
                    <a:bodyPr/>
                    <a:lstStyle/>
                    <a:p>
                      <a:pPr algn="ctr">
                        <a:spcAft>
                          <a:spcPts val="0"/>
                        </a:spcAft>
                      </a:pPr>
                      <a:r>
                        <a:rPr lang="es-ES_tradnl" sz="1800" b="1" i="1" dirty="0">
                          <a:solidFill>
                            <a:schemeClr val="tx1"/>
                          </a:solidFill>
                          <a:effectLst/>
                          <a:latin typeface="Arial" panose="020B0604020202020204" pitchFamily="34" charset="0"/>
                          <a:ea typeface="Times New Roman"/>
                          <a:cs typeface="Arial" panose="020B0604020202020204" pitchFamily="34" charset="0"/>
                        </a:rPr>
                        <a:t>JEFE  DE PROYECTO</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spcAft>
                          <a:spcPts val="0"/>
                        </a:spcAft>
                      </a:pPr>
                      <a:r>
                        <a:rPr lang="es-ES_tradnl" sz="1800" b="1" i="1" dirty="0">
                          <a:solidFill>
                            <a:schemeClr val="tx1"/>
                          </a:solidFill>
                          <a:effectLst/>
                          <a:latin typeface="Arial" panose="020B0604020202020204" pitchFamily="34" charset="0"/>
                          <a:ea typeface="Times New Roman"/>
                          <a:cs typeface="Arial" panose="020B0604020202020204" pitchFamily="34" charset="0"/>
                        </a:rPr>
                        <a:t>DIRECTOR JERÁRQUICO</a:t>
                      </a:r>
                      <a:endParaRPr lang="es-ES" sz="1800" b="1"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921285">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Establece los objetivos del proyecto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Es el responsable de que las tareas encomendadas dentro del proyecto se realicen técnicamente de acuerdo con lo establecido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0964">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Planifica el proyecto.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Asigna a las diferentes personas que deben integrarse en el proyecto para realizar las tareas encomendadas</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Establece el costo del mismo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que el trabajo encomendado se realice concorde con lo establecido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Negocia con los directores funcionales para conseguir los objetivos, el  plazo y los costos</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que se cumplan los costes y plazos establecidos</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el avance del proyecto y el cumplimiento de plazos y costos</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como el proyecto afecta a las actividades continuas</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Toma acciones correctivas cuando el proyecto se desvía de los establecido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que cargas de trabajo se han asignado a cada persona de su departamento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Reporta a los superiores acerca de los avances del proyecto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la disponibilidad de las personas a su cargo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0643">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el proyecto hasta que los objetivos del mismo se han cumplido </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Controla quien está sobrecargado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0643">
                <a:tc>
                  <a:txBody>
                    <a:bodyPr/>
                    <a:lstStyle/>
                    <a:p>
                      <a:pPr marL="228600" algn="just">
                        <a:spcAft>
                          <a:spcPts val="0"/>
                        </a:spcAft>
                      </a:pPr>
                      <a:r>
                        <a:rPr lang="es-ES_tradnl" sz="1500" i="1" dirty="0">
                          <a:solidFill>
                            <a:schemeClr val="tx1"/>
                          </a:solidFill>
                          <a:effectLst/>
                          <a:latin typeface="Arial" panose="020B0604020202020204" pitchFamily="34" charset="0"/>
                          <a:ea typeface="Times New Roman"/>
                          <a:cs typeface="Arial" panose="020B0604020202020204" pitchFamily="34" charset="0"/>
                        </a:rPr>
                        <a:t> </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0" indent="-342900" algn="just">
                        <a:spcAft>
                          <a:spcPts val="0"/>
                        </a:spcAft>
                        <a:buClr>
                          <a:srgbClr val="008000"/>
                        </a:buClr>
                        <a:buSzPct val="100000"/>
                        <a:buFont typeface="Wingdings" charset="2"/>
                        <a:buChar char=""/>
                        <a:tabLst>
                          <a:tab pos="457200" algn="l"/>
                        </a:tabLst>
                      </a:pPr>
                      <a:r>
                        <a:rPr lang="es-ES_tradnl" sz="1500" i="1" dirty="0">
                          <a:solidFill>
                            <a:schemeClr val="tx1"/>
                          </a:solidFill>
                          <a:effectLst/>
                          <a:latin typeface="Arial" panose="020B0604020202020204" pitchFamily="34" charset="0"/>
                          <a:ea typeface="Times New Roman"/>
                          <a:cs typeface="Arial" panose="020B0604020202020204" pitchFamily="34" charset="0"/>
                        </a:rPr>
                        <a:t>Conoce las áreas de especialización de los miembros de su departamento</a:t>
                      </a:r>
                      <a:endParaRPr lang="es-ES" sz="15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91421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971600" y="620688"/>
            <a:ext cx="753924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 </a:t>
            </a:r>
            <a:r>
              <a:rPr lang="es-ES" sz="2800" b="1" dirty="0">
                <a:solidFill>
                  <a:schemeClr val="accent3">
                    <a:lumMod val="50000"/>
                  </a:schemeClr>
                </a:solidFill>
                <a:latin typeface="Arial" panose="020B0604020202020204" pitchFamily="34" charset="0"/>
                <a:cs typeface="Arial" panose="020B0604020202020204" pitchFamily="34" charset="0"/>
              </a:rPr>
              <a:t>técnicas de nivelación</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50</a:t>
            </a:fld>
            <a:endParaRPr lang="en-US" sz="1600" dirty="0">
              <a:solidFill>
                <a:schemeClr val="bg1"/>
              </a:solidFill>
              <a:latin typeface="Arial" panose="020B0604020202020204" pitchFamily="34" charset="0"/>
              <a:cs typeface="Arial" panose="020B0604020202020204" pitchFamily="34" charset="0"/>
            </a:endParaRPr>
          </a:p>
        </p:txBody>
      </p:sp>
      <p:graphicFrame>
        <p:nvGraphicFramePr>
          <p:cNvPr id="53" name="Tabla 3074"/>
          <p:cNvGraphicFramePr>
            <a:graphicFrameLocks noGrp="1"/>
          </p:cNvGraphicFramePr>
          <p:nvPr>
            <p:extLst>
              <p:ext uri="{D42A27DB-BD31-4B8C-83A1-F6EECF244321}">
                <p14:modId xmlns:p14="http://schemas.microsoft.com/office/powerpoint/2010/main" val="3448971833"/>
              </p:ext>
            </p:extLst>
          </p:nvPr>
        </p:nvGraphicFramePr>
        <p:xfrm>
          <a:off x="1204727" y="5193744"/>
          <a:ext cx="7306116" cy="1331600"/>
        </p:xfrm>
        <a:graphic>
          <a:graphicData uri="http://schemas.openxmlformats.org/drawingml/2006/table">
            <a:tbl>
              <a:tblPr firstRow="1" bandRow="1">
                <a:tableStyleId>{5C22544A-7EE6-4342-B048-85BDC9FD1C3A}</a:tableStyleId>
              </a:tblPr>
              <a:tblGrid>
                <a:gridCol w="1168214">
                  <a:extLst>
                    <a:ext uri="{9D8B030D-6E8A-4147-A177-3AD203B41FA5}">
                      <a16:colId xmlns:a16="http://schemas.microsoft.com/office/drawing/2014/main" val="20000"/>
                    </a:ext>
                  </a:extLst>
                </a:gridCol>
                <a:gridCol w="524794">
                  <a:extLst>
                    <a:ext uri="{9D8B030D-6E8A-4147-A177-3AD203B41FA5}">
                      <a16:colId xmlns:a16="http://schemas.microsoft.com/office/drawing/2014/main" val="20001"/>
                    </a:ext>
                  </a:extLst>
                </a:gridCol>
                <a:gridCol w="524794">
                  <a:extLst>
                    <a:ext uri="{9D8B030D-6E8A-4147-A177-3AD203B41FA5}">
                      <a16:colId xmlns:a16="http://schemas.microsoft.com/office/drawing/2014/main" val="20002"/>
                    </a:ext>
                  </a:extLst>
                </a:gridCol>
                <a:gridCol w="524794">
                  <a:extLst>
                    <a:ext uri="{9D8B030D-6E8A-4147-A177-3AD203B41FA5}">
                      <a16:colId xmlns:a16="http://schemas.microsoft.com/office/drawing/2014/main" val="20003"/>
                    </a:ext>
                  </a:extLst>
                </a:gridCol>
                <a:gridCol w="524794">
                  <a:extLst>
                    <a:ext uri="{9D8B030D-6E8A-4147-A177-3AD203B41FA5}">
                      <a16:colId xmlns:a16="http://schemas.microsoft.com/office/drawing/2014/main" val="20004"/>
                    </a:ext>
                  </a:extLst>
                </a:gridCol>
                <a:gridCol w="524794">
                  <a:extLst>
                    <a:ext uri="{9D8B030D-6E8A-4147-A177-3AD203B41FA5}">
                      <a16:colId xmlns:a16="http://schemas.microsoft.com/office/drawing/2014/main" val="20005"/>
                    </a:ext>
                  </a:extLst>
                </a:gridCol>
                <a:gridCol w="524794">
                  <a:extLst>
                    <a:ext uri="{9D8B030D-6E8A-4147-A177-3AD203B41FA5}">
                      <a16:colId xmlns:a16="http://schemas.microsoft.com/office/drawing/2014/main" val="20006"/>
                    </a:ext>
                  </a:extLst>
                </a:gridCol>
                <a:gridCol w="524794">
                  <a:extLst>
                    <a:ext uri="{9D8B030D-6E8A-4147-A177-3AD203B41FA5}">
                      <a16:colId xmlns:a16="http://schemas.microsoft.com/office/drawing/2014/main" val="20007"/>
                    </a:ext>
                  </a:extLst>
                </a:gridCol>
                <a:gridCol w="524794">
                  <a:extLst>
                    <a:ext uri="{9D8B030D-6E8A-4147-A177-3AD203B41FA5}">
                      <a16:colId xmlns:a16="http://schemas.microsoft.com/office/drawing/2014/main" val="20008"/>
                    </a:ext>
                  </a:extLst>
                </a:gridCol>
                <a:gridCol w="524794">
                  <a:extLst>
                    <a:ext uri="{9D8B030D-6E8A-4147-A177-3AD203B41FA5}">
                      <a16:colId xmlns:a16="http://schemas.microsoft.com/office/drawing/2014/main" val="20009"/>
                    </a:ext>
                  </a:extLst>
                </a:gridCol>
                <a:gridCol w="1414756">
                  <a:extLst>
                    <a:ext uri="{9D8B030D-6E8A-4147-A177-3AD203B41FA5}">
                      <a16:colId xmlns:a16="http://schemas.microsoft.com/office/drawing/2014/main" val="20010"/>
                    </a:ext>
                  </a:extLst>
                </a:gridCol>
              </a:tblGrid>
              <a:tr h="332900">
                <a:tc>
                  <a:txBody>
                    <a:bodyPr/>
                    <a:lstStyle/>
                    <a:p>
                      <a:endParaRPr lang="es-ES" sz="1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32900">
                <a:tc>
                  <a:txBody>
                    <a:bodyPr/>
                    <a:lstStyle/>
                    <a:p>
                      <a:r>
                        <a:rPr lang="es-ES" sz="1200" b="1" dirty="0">
                          <a:solidFill>
                            <a:schemeClr val="tx1"/>
                          </a:solidFill>
                          <a:latin typeface="Arial" panose="020B0604020202020204" pitchFamily="34" charset="0"/>
                          <a:cs typeface="Arial" panose="020B0604020202020204" pitchFamily="34" charset="0"/>
                        </a:rPr>
                        <a:t>Duración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2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900">
                <a:tc>
                  <a:txBody>
                    <a:bodyPr/>
                    <a:lstStyle/>
                    <a:p>
                      <a:r>
                        <a:rPr lang="es-ES" sz="1200" b="1" dirty="0">
                          <a:solidFill>
                            <a:schemeClr val="tx1"/>
                          </a:solidFill>
                          <a:latin typeface="Arial" panose="020B0604020202020204" pitchFamily="34" charset="0"/>
                          <a:cs typeface="Arial" panose="020B0604020202020204" pitchFamily="34" charset="0"/>
                        </a:rPr>
                        <a:t>Ingenieros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a:solidFill>
                            <a:schemeClr val="tx1"/>
                          </a:solidFill>
                          <a:latin typeface="Arial" panose="020B0604020202020204" pitchFamily="34" charset="0"/>
                          <a:cs typeface="Arial" panose="020B0604020202020204" pitchFamily="34" charset="0"/>
                        </a:rPr>
                        <a:t>5</a:t>
                      </a:r>
                      <a:endParaRPr lang="es-ES" sz="1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a:solidFill>
                            <a:schemeClr val="tx1"/>
                          </a:solidFill>
                          <a:latin typeface="Arial" panose="020B0604020202020204" pitchFamily="34" charset="0"/>
                          <a:cs typeface="Arial" panose="020B0604020202020204" pitchFamily="34" charset="0"/>
                        </a:rPr>
                        <a:t>5</a:t>
                      </a:r>
                      <a:endParaRPr lang="es-ES" sz="1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a:solidFill>
                            <a:schemeClr val="tx1"/>
                          </a:solidFill>
                          <a:latin typeface="Arial" panose="020B0604020202020204" pitchFamily="34" charset="0"/>
                          <a:cs typeface="Arial" panose="020B0604020202020204" pitchFamily="34" charset="0"/>
                        </a:rPr>
                        <a:t>5</a:t>
                      </a:r>
                      <a:endParaRPr lang="es-ES" sz="1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a:solidFill>
                            <a:schemeClr val="tx1"/>
                          </a:solidFill>
                          <a:latin typeface="Arial" panose="020B0604020202020204" pitchFamily="34" charset="0"/>
                          <a:cs typeface="Arial" panose="020B0604020202020204" pitchFamily="34" charset="0"/>
                        </a:rPr>
                        <a:t>5</a:t>
                      </a:r>
                      <a:endParaRPr lang="es-ES" sz="1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20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900">
                <a:tc>
                  <a:txBody>
                    <a:bodyPr/>
                    <a:lstStyle/>
                    <a:p>
                      <a:r>
                        <a:rPr lang="es-ES" sz="1200" b="1" dirty="0">
                          <a:solidFill>
                            <a:schemeClr val="tx1"/>
                          </a:solidFill>
                          <a:latin typeface="Arial" panose="020B0604020202020204" pitchFamily="34" charset="0"/>
                          <a:cs typeface="Arial" panose="020B06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s-ES" sz="1200" dirty="0">
                          <a:solidFill>
                            <a:schemeClr val="tx1"/>
                          </a:solidFill>
                          <a:latin typeface="Arial" panose="020B0604020202020204" pitchFamily="34" charset="0"/>
                          <a:cs typeface="Arial" panose="020B0604020202020204" pitchFamily="34"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dirty="0">
                          <a:solidFill>
                            <a:schemeClr val="tx1"/>
                          </a:solidFill>
                          <a:latin typeface="Arial" panose="020B0604020202020204" pitchFamily="34" charset="0"/>
                          <a:cs typeface="Arial" panose="020B0604020202020204" pitchFamily="34" charset="0"/>
                        </a:rPr>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4 Rectángulo"/>
          <p:cNvSpPr/>
          <p:nvPr/>
        </p:nvSpPr>
        <p:spPr>
          <a:xfrm>
            <a:off x="971600" y="1196752"/>
            <a:ext cx="7272808" cy="523220"/>
          </a:xfrm>
          <a:prstGeom prst="rect">
            <a:avLst/>
          </a:prstGeom>
        </p:spPr>
        <p:txBody>
          <a:bodyPr wrap="square">
            <a:spAutoFit/>
          </a:bodyPr>
          <a:lstStyle/>
          <a:p>
            <a:r>
              <a:rPr lang="es-ES" sz="1400" b="1" dirty="0">
                <a:latin typeface="Arial" panose="020B0604020202020204" pitchFamily="34" charset="0"/>
                <a:cs typeface="Arial" panose="020B0604020202020204" pitchFamily="34" charset="0"/>
              </a:rPr>
              <a:t>Ejemplo</a:t>
            </a:r>
            <a:r>
              <a:rPr lang="es-ES" sz="1400" dirty="0">
                <a:latin typeface="Arial" panose="020B0604020202020204" pitchFamily="34" charset="0"/>
                <a:cs typeface="Arial" panose="020B0604020202020204" pitchFamily="34" charset="0"/>
              </a:rPr>
              <a:t>: Teniendo en cuenta que las actividades A e I necesitan 10 ingenieros, mientras que el resto de tareas necesita 5 ingenieros. Realizar una nivelación del recurso ingeniero </a:t>
            </a:r>
            <a:endParaRPr lang="en-US" sz="1400" dirty="0">
              <a:latin typeface="Arial" panose="020B0604020202020204" pitchFamily="34" charset="0"/>
              <a:cs typeface="Arial" panose="020B0604020202020204" pitchFamily="34" charset="0"/>
            </a:endParaRPr>
          </a:p>
        </p:txBody>
      </p:sp>
      <p:pic>
        <p:nvPicPr>
          <p:cNvPr id="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1700808"/>
            <a:ext cx="4679950" cy="254000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6" name="5 Rectángulo"/>
          <p:cNvSpPr/>
          <p:nvPr/>
        </p:nvSpPr>
        <p:spPr>
          <a:xfrm>
            <a:off x="971600" y="4366845"/>
            <a:ext cx="7540273" cy="646331"/>
          </a:xfrm>
          <a:prstGeom prst="rect">
            <a:avLst/>
          </a:prstGeom>
        </p:spPr>
        <p:txBody>
          <a:bodyPr wrap="square">
            <a:spAutoFit/>
          </a:bodyPr>
          <a:lstStyle/>
          <a:p>
            <a:r>
              <a:rPr lang="es-ES" dirty="0">
                <a:latin typeface="Arial" panose="020B0604020202020204" pitchFamily="34" charset="0"/>
                <a:cs typeface="Arial" panose="020B0604020202020204" pitchFamily="34" charset="0"/>
              </a:rPr>
              <a:t>Las tareas A, C, D y F son críticas, y las tareas B, E, G e I coinciden y valen 1, 1, 2 y 10 días, respectivamente</a:t>
            </a:r>
            <a:endParaRPr lang="en-US" dirty="0">
              <a:latin typeface="Arial" panose="020B0604020202020204" pitchFamily="34" charset="0"/>
              <a:cs typeface="Arial" panose="020B0604020202020204" pitchFamily="34" charset="0"/>
            </a:endParaRPr>
          </a:p>
        </p:txBody>
      </p:sp>
      <p:grpSp>
        <p:nvGrpSpPr>
          <p:cNvPr id="31" name="Grupo 30">
            <a:extLst>
              <a:ext uri="{FF2B5EF4-FFF2-40B4-BE49-F238E27FC236}">
                <a16:creationId xmlns:a16="http://schemas.microsoft.com/office/drawing/2014/main" id="{B8BED701-E12A-4D8E-8369-821BC9D2374E}"/>
              </a:ext>
            </a:extLst>
          </p:cNvPr>
          <p:cNvGrpSpPr/>
          <p:nvPr/>
        </p:nvGrpSpPr>
        <p:grpSpPr>
          <a:xfrm>
            <a:off x="2562785" y="1742422"/>
            <a:ext cx="552960" cy="186480"/>
            <a:chOff x="2562785" y="1742422"/>
            <a:chExt cx="552960" cy="186480"/>
          </a:xfrm>
        </p:grpSpPr>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676FD3D1-410F-4EAE-B11E-C9C303BDDE02}"/>
                    </a:ext>
                  </a:extLst>
                </p14:cNvPr>
                <p14:cNvContentPartPr/>
                <p14:nvPr/>
              </p14:nvContentPartPr>
              <p14:xfrm>
                <a:off x="3012425" y="1866262"/>
                <a:ext cx="103320" cy="41400"/>
              </p14:xfrm>
            </p:contentPart>
          </mc:Choice>
          <mc:Fallback xmlns="">
            <p:pic>
              <p:nvPicPr>
                <p:cNvPr id="8" name="Entrada de lápiz 7">
                  <a:extLst>
                    <a:ext uri="{FF2B5EF4-FFF2-40B4-BE49-F238E27FC236}">
                      <a16:creationId xmlns:a16="http://schemas.microsoft.com/office/drawing/2014/main" id="{676FD3D1-410F-4EAE-B11E-C9C303BDDE02}"/>
                    </a:ext>
                  </a:extLst>
                </p:cNvPr>
                <p:cNvPicPr/>
                <p:nvPr/>
              </p:nvPicPr>
              <p:blipFill>
                <a:blip r:embed="rId6"/>
                <a:stretch>
                  <a:fillRect/>
                </a:stretch>
              </p:blipFill>
              <p:spPr>
                <a:xfrm>
                  <a:off x="3003785" y="1857622"/>
                  <a:ext cx="120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Entrada de lápiz 8">
                  <a:extLst>
                    <a:ext uri="{FF2B5EF4-FFF2-40B4-BE49-F238E27FC236}">
                      <a16:creationId xmlns:a16="http://schemas.microsoft.com/office/drawing/2014/main" id="{C009FCE2-BDEF-4A6B-9395-092A3B61CB94}"/>
                    </a:ext>
                  </a:extLst>
                </p14:cNvPr>
                <p14:cNvContentPartPr/>
                <p14:nvPr/>
              </p14:nvContentPartPr>
              <p14:xfrm>
                <a:off x="2934665" y="1839982"/>
                <a:ext cx="87840" cy="88920"/>
              </p14:xfrm>
            </p:contentPart>
          </mc:Choice>
          <mc:Fallback xmlns="">
            <p:pic>
              <p:nvPicPr>
                <p:cNvPr id="9" name="Entrada de lápiz 8">
                  <a:extLst>
                    <a:ext uri="{FF2B5EF4-FFF2-40B4-BE49-F238E27FC236}">
                      <a16:creationId xmlns:a16="http://schemas.microsoft.com/office/drawing/2014/main" id="{C009FCE2-BDEF-4A6B-9395-092A3B61CB94}"/>
                    </a:ext>
                  </a:extLst>
                </p:cNvPr>
                <p:cNvPicPr/>
                <p:nvPr/>
              </p:nvPicPr>
              <p:blipFill>
                <a:blip r:embed="rId8"/>
                <a:stretch>
                  <a:fillRect/>
                </a:stretch>
              </p:blipFill>
              <p:spPr>
                <a:xfrm>
                  <a:off x="2925665" y="1831342"/>
                  <a:ext cx="105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trada de lápiz 10">
                  <a:extLst>
                    <a:ext uri="{FF2B5EF4-FFF2-40B4-BE49-F238E27FC236}">
                      <a16:creationId xmlns:a16="http://schemas.microsoft.com/office/drawing/2014/main" id="{55EB9863-DE6F-4003-BAEE-7DCE495551B0}"/>
                    </a:ext>
                  </a:extLst>
                </p14:cNvPr>
                <p14:cNvContentPartPr/>
                <p14:nvPr/>
              </p14:nvContentPartPr>
              <p14:xfrm>
                <a:off x="2562785" y="1767622"/>
                <a:ext cx="45000" cy="69840"/>
              </p14:xfrm>
            </p:contentPart>
          </mc:Choice>
          <mc:Fallback xmlns="">
            <p:pic>
              <p:nvPicPr>
                <p:cNvPr id="11" name="Entrada de lápiz 10">
                  <a:extLst>
                    <a:ext uri="{FF2B5EF4-FFF2-40B4-BE49-F238E27FC236}">
                      <a16:creationId xmlns:a16="http://schemas.microsoft.com/office/drawing/2014/main" id="{55EB9863-DE6F-4003-BAEE-7DCE495551B0}"/>
                    </a:ext>
                  </a:extLst>
                </p:cNvPr>
                <p:cNvPicPr/>
                <p:nvPr/>
              </p:nvPicPr>
              <p:blipFill>
                <a:blip r:embed="rId10"/>
                <a:stretch>
                  <a:fillRect/>
                </a:stretch>
              </p:blipFill>
              <p:spPr>
                <a:xfrm>
                  <a:off x="2554145" y="1758622"/>
                  <a:ext cx="62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Entrada de lápiz 11">
                  <a:extLst>
                    <a:ext uri="{FF2B5EF4-FFF2-40B4-BE49-F238E27FC236}">
                      <a16:creationId xmlns:a16="http://schemas.microsoft.com/office/drawing/2014/main" id="{54825814-E0C7-4048-84E0-ADF043DE64E4}"/>
                    </a:ext>
                  </a:extLst>
                </p14:cNvPr>
                <p14:cNvContentPartPr/>
                <p14:nvPr/>
              </p14:nvContentPartPr>
              <p14:xfrm>
                <a:off x="2650985" y="1786702"/>
                <a:ext cx="61560" cy="59760"/>
              </p14:xfrm>
            </p:contentPart>
          </mc:Choice>
          <mc:Fallback xmlns="">
            <p:pic>
              <p:nvPicPr>
                <p:cNvPr id="12" name="Entrada de lápiz 11">
                  <a:extLst>
                    <a:ext uri="{FF2B5EF4-FFF2-40B4-BE49-F238E27FC236}">
                      <a16:creationId xmlns:a16="http://schemas.microsoft.com/office/drawing/2014/main" id="{54825814-E0C7-4048-84E0-ADF043DE64E4}"/>
                    </a:ext>
                  </a:extLst>
                </p:cNvPr>
                <p:cNvPicPr/>
                <p:nvPr/>
              </p:nvPicPr>
              <p:blipFill>
                <a:blip r:embed="rId12"/>
                <a:stretch>
                  <a:fillRect/>
                </a:stretch>
              </p:blipFill>
              <p:spPr>
                <a:xfrm>
                  <a:off x="2641985" y="1777702"/>
                  <a:ext cx="792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Entrada de lápiz 12">
                  <a:extLst>
                    <a:ext uri="{FF2B5EF4-FFF2-40B4-BE49-F238E27FC236}">
                      <a16:creationId xmlns:a16="http://schemas.microsoft.com/office/drawing/2014/main" id="{6C87FD2F-A999-4C4B-9DEB-C7072C715E56}"/>
                    </a:ext>
                  </a:extLst>
                </p14:cNvPr>
                <p14:cNvContentPartPr/>
                <p14:nvPr/>
              </p14:nvContentPartPr>
              <p14:xfrm>
                <a:off x="2670065" y="1802182"/>
                <a:ext cx="42480" cy="20520"/>
              </p14:xfrm>
            </p:contentPart>
          </mc:Choice>
          <mc:Fallback xmlns="">
            <p:pic>
              <p:nvPicPr>
                <p:cNvPr id="13" name="Entrada de lápiz 12">
                  <a:extLst>
                    <a:ext uri="{FF2B5EF4-FFF2-40B4-BE49-F238E27FC236}">
                      <a16:creationId xmlns:a16="http://schemas.microsoft.com/office/drawing/2014/main" id="{6C87FD2F-A999-4C4B-9DEB-C7072C715E56}"/>
                    </a:ext>
                  </a:extLst>
                </p:cNvPr>
                <p:cNvPicPr/>
                <p:nvPr/>
              </p:nvPicPr>
              <p:blipFill>
                <a:blip r:embed="rId14"/>
                <a:stretch>
                  <a:fillRect/>
                </a:stretch>
              </p:blipFill>
              <p:spPr>
                <a:xfrm>
                  <a:off x="2661065" y="1793542"/>
                  <a:ext cx="60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Entrada de lápiz 13">
                  <a:extLst>
                    <a:ext uri="{FF2B5EF4-FFF2-40B4-BE49-F238E27FC236}">
                      <a16:creationId xmlns:a16="http://schemas.microsoft.com/office/drawing/2014/main" id="{9A4C5689-32F3-41AE-9F60-1F38B329D9D9}"/>
                    </a:ext>
                  </a:extLst>
                </p14:cNvPr>
                <p14:cNvContentPartPr/>
                <p14:nvPr/>
              </p14:nvContentPartPr>
              <p14:xfrm>
                <a:off x="2737745" y="1767622"/>
                <a:ext cx="50400" cy="48240"/>
              </p14:xfrm>
            </p:contentPart>
          </mc:Choice>
          <mc:Fallback xmlns="">
            <p:pic>
              <p:nvPicPr>
                <p:cNvPr id="14" name="Entrada de lápiz 13">
                  <a:extLst>
                    <a:ext uri="{FF2B5EF4-FFF2-40B4-BE49-F238E27FC236}">
                      <a16:creationId xmlns:a16="http://schemas.microsoft.com/office/drawing/2014/main" id="{9A4C5689-32F3-41AE-9F60-1F38B329D9D9}"/>
                    </a:ext>
                  </a:extLst>
                </p:cNvPr>
                <p:cNvPicPr/>
                <p:nvPr/>
              </p:nvPicPr>
              <p:blipFill>
                <a:blip r:embed="rId16"/>
                <a:stretch>
                  <a:fillRect/>
                </a:stretch>
              </p:blipFill>
              <p:spPr>
                <a:xfrm>
                  <a:off x="2729105" y="1758622"/>
                  <a:ext cx="68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Entrada de lápiz 14">
                  <a:extLst>
                    <a:ext uri="{FF2B5EF4-FFF2-40B4-BE49-F238E27FC236}">
                      <a16:creationId xmlns:a16="http://schemas.microsoft.com/office/drawing/2014/main" id="{F6590C5F-BBAD-4E1C-A016-954CECED3D37}"/>
                    </a:ext>
                  </a:extLst>
                </p14:cNvPr>
                <p14:cNvContentPartPr/>
                <p14:nvPr/>
              </p14:nvContentPartPr>
              <p14:xfrm>
                <a:off x="2815505" y="1753582"/>
                <a:ext cx="54000" cy="71280"/>
              </p14:xfrm>
            </p:contentPart>
          </mc:Choice>
          <mc:Fallback xmlns="">
            <p:pic>
              <p:nvPicPr>
                <p:cNvPr id="15" name="Entrada de lápiz 14">
                  <a:extLst>
                    <a:ext uri="{FF2B5EF4-FFF2-40B4-BE49-F238E27FC236}">
                      <a16:creationId xmlns:a16="http://schemas.microsoft.com/office/drawing/2014/main" id="{F6590C5F-BBAD-4E1C-A016-954CECED3D37}"/>
                    </a:ext>
                  </a:extLst>
                </p:cNvPr>
                <p:cNvPicPr/>
                <p:nvPr/>
              </p:nvPicPr>
              <p:blipFill>
                <a:blip r:embed="rId18"/>
                <a:stretch>
                  <a:fillRect/>
                </a:stretch>
              </p:blipFill>
              <p:spPr>
                <a:xfrm>
                  <a:off x="2806505" y="1744582"/>
                  <a:ext cx="71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Entrada de lápiz 15">
                  <a:extLst>
                    <a:ext uri="{FF2B5EF4-FFF2-40B4-BE49-F238E27FC236}">
                      <a16:creationId xmlns:a16="http://schemas.microsoft.com/office/drawing/2014/main" id="{03572A34-DF90-4F89-AB2C-A862BACE9845}"/>
                    </a:ext>
                  </a:extLst>
                </p14:cNvPr>
                <p14:cNvContentPartPr/>
                <p14:nvPr/>
              </p14:nvContentPartPr>
              <p14:xfrm>
                <a:off x="2831705" y="1742422"/>
                <a:ext cx="56520" cy="51840"/>
              </p14:xfrm>
            </p:contentPart>
          </mc:Choice>
          <mc:Fallback xmlns="">
            <p:pic>
              <p:nvPicPr>
                <p:cNvPr id="16" name="Entrada de lápiz 15">
                  <a:extLst>
                    <a:ext uri="{FF2B5EF4-FFF2-40B4-BE49-F238E27FC236}">
                      <a16:creationId xmlns:a16="http://schemas.microsoft.com/office/drawing/2014/main" id="{03572A34-DF90-4F89-AB2C-A862BACE9845}"/>
                    </a:ext>
                  </a:extLst>
                </p:cNvPr>
                <p:cNvPicPr/>
                <p:nvPr/>
              </p:nvPicPr>
              <p:blipFill>
                <a:blip r:embed="rId20"/>
                <a:stretch>
                  <a:fillRect/>
                </a:stretch>
              </p:blipFill>
              <p:spPr>
                <a:xfrm>
                  <a:off x="2822705" y="1733782"/>
                  <a:ext cx="741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Entrada de lápiz 16">
                  <a:extLst>
                    <a:ext uri="{FF2B5EF4-FFF2-40B4-BE49-F238E27FC236}">
                      <a16:creationId xmlns:a16="http://schemas.microsoft.com/office/drawing/2014/main" id="{3DC9CF3B-18F8-4187-823F-1AE00D7529EE}"/>
                    </a:ext>
                  </a:extLst>
                </p14:cNvPr>
                <p14:cNvContentPartPr/>
                <p14:nvPr/>
              </p14:nvContentPartPr>
              <p14:xfrm>
                <a:off x="2906225" y="1746382"/>
                <a:ext cx="63720" cy="47160"/>
              </p14:xfrm>
            </p:contentPart>
          </mc:Choice>
          <mc:Fallback xmlns="">
            <p:pic>
              <p:nvPicPr>
                <p:cNvPr id="17" name="Entrada de lápiz 16">
                  <a:extLst>
                    <a:ext uri="{FF2B5EF4-FFF2-40B4-BE49-F238E27FC236}">
                      <a16:creationId xmlns:a16="http://schemas.microsoft.com/office/drawing/2014/main" id="{3DC9CF3B-18F8-4187-823F-1AE00D7529EE}"/>
                    </a:ext>
                  </a:extLst>
                </p:cNvPr>
                <p:cNvPicPr/>
                <p:nvPr/>
              </p:nvPicPr>
              <p:blipFill>
                <a:blip r:embed="rId22"/>
                <a:stretch>
                  <a:fillRect/>
                </a:stretch>
              </p:blipFill>
              <p:spPr>
                <a:xfrm>
                  <a:off x="2897585" y="1737382"/>
                  <a:ext cx="81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Entrada de lápiz 17">
                  <a:extLst>
                    <a:ext uri="{FF2B5EF4-FFF2-40B4-BE49-F238E27FC236}">
                      <a16:creationId xmlns:a16="http://schemas.microsoft.com/office/drawing/2014/main" id="{5A6A0953-BD8F-4DA1-AED2-D71168C71314}"/>
                    </a:ext>
                  </a:extLst>
                </p14:cNvPr>
                <p14:cNvContentPartPr/>
                <p14:nvPr/>
              </p14:nvContentPartPr>
              <p14:xfrm>
                <a:off x="2923145" y="1773742"/>
                <a:ext cx="48960" cy="12600"/>
              </p14:xfrm>
            </p:contentPart>
          </mc:Choice>
          <mc:Fallback xmlns="">
            <p:pic>
              <p:nvPicPr>
                <p:cNvPr id="18" name="Entrada de lápiz 17">
                  <a:extLst>
                    <a:ext uri="{FF2B5EF4-FFF2-40B4-BE49-F238E27FC236}">
                      <a16:creationId xmlns:a16="http://schemas.microsoft.com/office/drawing/2014/main" id="{5A6A0953-BD8F-4DA1-AED2-D71168C71314}"/>
                    </a:ext>
                  </a:extLst>
                </p:cNvPr>
                <p:cNvPicPr/>
                <p:nvPr/>
              </p:nvPicPr>
              <p:blipFill>
                <a:blip r:embed="rId24"/>
                <a:stretch>
                  <a:fillRect/>
                </a:stretch>
              </p:blipFill>
              <p:spPr>
                <a:xfrm>
                  <a:off x="2914145" y="1764742"/>
                  <a:ext cx="66600" cy="30240"/>
                </a:xfrm>
                <a:prstGeom prst="rect">
                  <a:avLst/>
                </a:prstGeom>
              </p:spPr>
            </p:pic>
          </mc:Fallback>
        </mc:AlternateContent>
      </p:grpSp>
      <p:grpSp>
        <p:nvGrpSpPr>
          <p:cNvPr id="30" name="Grupo 29">
            <a:extLst>
              <a:ext uri="{FF2B5EF4-FFF2-40B4-BE49-F238E27FC236}">
                <a16:creationId xmlns:a16="http://schemas.microsoft.com/office/drawing/2014/main" id="{155DAE48-5B37-4E1D-ABC9-DCCE0C290391}"/>
              </a:ext>
            </a:extLst>
          </p:cNvPr>
          <p:cNvGrpSpPr/>
          <p:nvPr/>
        </p:nvGrpSpPr>
        <p:grpSpPr>
          <a:xfrm>
            <a:off x="4213385" y="1702102"/>
            <a:ext cx="933840" cy="212760"/>
            <a:chOff x="4213385" y="1702102"/>
            <a:chExt cx="933840" cy="212760"/>
          </a:xfrm>
        </p:grpSpPr>
        <mc:AlternateContent xmlns:mc="http://schemas.openxmlformats.org/markup-compatibility/2006" xmlns:p14="http://schemas.microsoft.com/office/powerpoint/2010/main">
          <mc:Choice Requires="p14">
            <p:contentPart p14:bwMode="auto" r:id="rId25">
              <p14:nvContentPartPr>
                <p14:cNvPr id="19" name="Entrada de lápiz 18">
                  <a:extLst>
                    <a:ext uri="{FF2B5EF4-FFF2-40B4-BE49-F238E27FC236}">
                      <a16:creationId xmlns:a16="http://schemas.microsoft.com/office/drawing/2014/main" id="{44F8BEC7-14E6-4B11-8F43-D0D49E4BF9BB}"/>
                    </a:ext>
                  </a:extLst>
                </p14:cNvPr>
                <p14:cNvContentPartPr/>
                <p14:nvPr/>
              </p14:nvContentPartPr>
              <p14:xfrm>
                <a:off x="4213385" y="1826302"/>
                <a:ext cx="144720" cy="88560"/>
              </p14:xfrm>
            </p:contentPart>
          </mc:Choice>
          <mc:Fallback xmlns="">
            <p:pic>
              <p:nvPicPr>
                <p:cNvPr id="19" name="Entrada de lápiz 18">
                  <a:extLst>
                    <a:ext uri="{FF2B5EF4-FFF2-40B4-BE49-F238E27FC236}">
                      <a16:creationId xmlns:a16="http://schemas.microsoft.com/office/drawing/2014/main" id="{44F8BEC7-14E6-4B11-8F43-D0D49E4BF9BB}"/>
                    </a:ext>
                  </a:extLst>
                </p:cNvPr>
                <p:cNvPicPr/>
                <p:nvPr/>
              </p:nvPicPr>
              <p:blipFill>
                <a:blip r:embed="rId26"/>
                <a:stretch>
                  <a:fillRect/>
                </a:stretch>
              </p:blipFill>
              <p:spPr>
                <a:xfrm>
                  <a:off x="4204745" y="1817662"/>
                  <a:ext cx="162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Entrada de lápiz 19">
                  <a:extLst>
                    <a:ext uri="{FF2B5EF4-FFF2-40B4-BE49-F238E27FC236}">
                      <a16:creationId xmlns:a16="http://schemas.microsoft.com/office/drawing/2014/main" id="{EF284C2F-C845-4E90-A336-A5764A223855}"/>
                    </a:ext>
                  </a:extLst>
                </p14:cNvPr>
                <p14:cNvContentPartPr/>
                <p14:nvPr/>
              </p14:nvContentPartPr>
              <p14:xfrm>
                <a:off x="4348745" y="1779502"/>
                <a:ext cx="70200" cy="50400"/>
              </p14:xfrm>
            </p:contentPart>
          </mc:Choice>
          <mc:Fallback xmlns="">
            <p:pic>
              <p:nvPicPr>
                <p:cNvPr id="20" name="Entrada de lápiz 19">
                  <a:extLst>
                    <a:ext uri="{FF2B5EF4-FFF2-40B4-BE49-F238E27FC236}">
                      <a16:creationId xmlns:a16="http://schemas.microsoft.com/office/drawing/2014/main" id="{EF284C2F-C845-4E90-A336-A5764A223855}"/>
                    </a:ext>
                  </a:extLst>
                </p:cNvPr>
                <p:cNvPicPr/>
                <p:nvPr/>
              </p:nvPicPr>
              <p:blipFill>
                <a:blip r:embed="rId28"/>
                <a:stretch>
                  <a:fillRect/>
                </a:stretch>
              </p:blipFill>
              <p:spPr>
                <a:xfrm>
                  <a:off x="4339745" y="1770502"/>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Entrada de lápiz 20">
                  <a:extLst>
                    <a:ext uri="{FF2B5EF4-FFF2-40B4-BE49-F238E27FC236}">
                      <a16:creationId xmlns:a16="http://schemas.microsoft.com/office/drawing/2014/main" id="{E2D455E6-14C9-4D04-BDD5-EC4557D8A9FC}"/>
                    </a:ext>
                  </a:extLst>
                </p14:cNvPr>
                <p14:cNvContentPartPr/>
                <p14:nvPr/>
              </p14:nvContentPartPr>
              <p14:xfrm>
                <a:off x="4511465" y="1729102"/>
                <a:ext cx="64080" cy="72720"/>
              </p14:xfrm>
            </p:contentPart>
          </mc:Choice>
          <mc:Fallback xmlns="">
            <p:pic>
              <p:nvPicPr>
                <p:cNvPr id="21" name="Entrada de lápiz 20">
                  <a:extLst>
                    <a:ext uri="{FF2B5EF4-FFF2-40B4-BE49-F238E27FC236}">
                      <a16:creationId xmlns:a16="http://schemas.microsoft.com/office/drawing/2014/main" id="{E2D455E6-14C9-4D04-BDD5-EC4557D8A9FC}"/>
                    </a:ext>
                  </a:extLst>
                </p:cNvPr>
                <p:cNvPicPr/>
                <p:nvPr/>
              </p:nvPicPr>
              <p:blipFill>
                <a:blip r:embed="rId30"/>
                <a:stretch>
                  <a:fillRect/>
                </a:stretch>
              </p:blipFill>
              <p:spPr>
                <a:xfrm>
                  <a:off x="4502465" y="1720102"/>
                  <a:ext cx="81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Entrada de lápiz 21">
                  <a:extLst>
                    <a:ext uri="{FF2B5EF4-FFF2-40B4-BE49-F238E27FC236}">
                      <a16:creationId xmlns:a16="http://schemas.microsoft.com/office/drawing/2014/main" id="{A35F0632-AE9A-4B8D-9F16-056CAD012EC1}"/>
                    </a:ext>
                  </a:extLst>
                </p14:cNvPr>
                <p14:cNvContentPartPr/>
                <p14:nvPr/>
              </p14:nvContentPartPr>
              <p14:xfrm>
                <a:off x="4634945" y="1702102"/>
                <a:ext cx="17280" cy="30600"/>
              </p14:xfrm>
            </p:contentPart>
          </mc:Choice>
          <mc:Fallback xmlns="">
            <p:pic>
              <p:nvPicPr>
                <p:cNvPr id="22" name="Entrada de lápiz 21">
                  <a:extLst>
                    <a:ext uri="{FF2B5EF4-FFF2-40B4-BE49-F238E27FC236}">
                      <a16:creationId xmlns:a16="http://schemas.microsoft.com/office/drawing/2014/main" id="{A35F0632-AE9A-4B8D-9F16-056CAD012EC1}"/>
                    </a:ext>
                  </a:extLst>
                </p:cNvPr>
                <p:cNvPicPr/>
                <p:nvPr/>
              </p:nvPicPr>
              <p:blipFill>
                <a:blip r:embed="rId32"/>
                <a:stretch>
                  <a:fillRect/>
                </a:stretch>
              </p:blipFill>
              <p:spPr>
                <a:xfrm>
                  <a:off x="4626305" y="1693462"/>
                  <a:ext cx="3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Entrada de lápiz 22">
                  <a:extLst>
                    <a:ext uri="{FF2B5EF4-FFF2-40B4-BE49-F238E27FC236}">
                      <a16:creationId xmlns:a16="http://schemas.microsoft.com/office/drawing/2014/main" id="{360C7D8D-F220-4BAC-8BCE-889091AEB608}"/>
                    </a:ext>
                  </a:extLst>
                </p14:cNvPr>
                <p14:cNvContentPartPr/>
                <p14:nvPr/>
              </p14:nvContentPartPr>
              <p14:xfrm>
                <a:off x="4720985" y="1719022"/>
                <a:ext cx="69840" cy="10440"/>
              </p14:xfrm>
            </p:contentPart>
          </mc:Choice>
          <mc:Fallback xmlns="">
            <p:pic>
              <p:nvPicPr>
                <p:cNvPr id="23" name="Entrada de lápiz 22">
                  <a:extLst>
                    <a:ext uri="{FF2B5EF4-FFF2-40B4-BE49-F238E27FC236}">
                      <a16:creationId xmlns:a16="http://schemas.microsoft.com/office/drawing/2014/main" id="{360C7D8D-F220-4BAC-8BCE-889091AEB608}"/>
                    </a:ext>
                  </a:extLst>
                </p:cNvPr>
                <p:cNvPicPr/>
                <p:nvPr/>
              </p:nvPicPr>
              <p:blipFill>
                <a:blip r:embed="rId34"/>
                <a:stretch>
                  <a:fillRect/>
                </a:stretch>
              </p:blipFill>
              <p:spPr>
                <a:xfrm>
                  <a:off x="4711985" y="1710382"/>
                  <a:ext cx="87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Entrada de lápiz 23">
                  <a:extLst>
                    <a:ext uri="{FF2B5EF4-FFF2-40B4-BE49-F238E27FC236}">
                      <a16:creationId xmlns:a16="http://schemas.microsoft.com/office/drawing/2014/main" id="{756CC1E7-ED80-4B36-85E2-D128ED71B112}"/>
                    </a:ext>
                  </a:extLst>
                </p14:cNvPr>
                <p14:cNvContentPartPr/>
                <p14:nvPr/>
              </p14:nvContentPartPr>
              <p14:xfrm>
                <a:off x="4749425" y="1736302"/>
                <a:ext cx="23040" cy="33120"/>
              </p14:xfrm>
            </p:contentPart>
          </mc:Choice>
          <mc:Fallback xmlns="">
            <p:pic>
              <p:nvPicPr>
                <p:cNvPr id="24" name="Entrada de lápiz 23">
                  <a:extLst>
                    <a:ext uri="{FF2B5EF4-FFF2-40B4-BE49-F238E27FC236}">
                      <a16:creationId xmlns:a16="http://schemas.microsoft.com/office/drawing/2014/main" id="{756CC1E7-ED80-4B36-85E2-D128ED71B112}"/>
                    </a:ext>
                  </a:extLst>
                </p:cNvPr>
                <p:cNvPicPr/>
                <p:nvPr/>
              </p:nvPicPr>
              <p:blipFill>
                <a:blip r:embed="rId36"/>
                <a:stretch>
                  <a:fillRect/>
                </a:stretch>
              </p:blipFill>
              <p:spPr>
                <a:xfrm>
                  <a:off x="4740425" y="1727302"/>
                  <a:ext cx="40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Entrada de lápiz 24">
                  <a:extLst>
                    <a:ext uri="{FF2B5EF4-FFF2-40B4-BE49-F238E27FC236}">
                      <a16:creationId xmlns:a16="http://schemas.microsoft.com/office/drawing/2014/main" id="{411F55CA-5D77-4B91-B314-684036850095}"/>
                    </a:ext>
                  </a:extLst>
                </p14:cNvPr>
                <p14:cNvContentPartPr/>
                <p14:nvPr/>
              </p14:nvContentPartPr>
              <p14:xfrm>
                <a:off x="4816025" y="1732342"/>
                <a:ext cx="60480" cy="53280"/>
              </p14:xfrm>
            </p:contentPart>
          </mc:Choice>
          <mc:Fallback xmlns="">
            <p:pic>
              <p:nvPicPr>
                <p:cNvPr id="25" name="Entrada de lápiz 24">
                  <a:extLst>
                    <a:ext uri="{FF2B5EF4-FFF2-40B4-BE49-F238E27FC236}">
                      <a16:creationId xmlns:a16="http://schemas.microsoft.com/office/drawing/2014/main" id="{411F55CA-5D77-4B91-B314-684036850095}"/>
                    </a:ext>
                  </a:extLst>
                </p:cNvPr>
                <p:cNvPicPr/>
                <p:nvPr/>
              </p:nvPicPr>
              <p:blipFill>
                <a:blip r:embed="rId38"/>
                <a:stretch>
                  <a:fillRect/>
                </a:stretch>
              </p:blipFill>
              <p:spPr>
                <a:xfrm>
                  <a:off x="4807385" y="1723702"/>
                  <a:ext cx="78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Entrada de lápiz 25">
                  <a:extLst>
                    <a:ext uri="{FF2B5EF4-FFF2-40B4-BE49-F238E27FC236}">
                      <a16:creationId xmlns:a16="http://schemas.microsoft.com/office/drawing/2014/main" id="{639DDE34-B5C8-4F84-8CE7-D274D41D71EB}"/>
                    </a:ext>
                  </a:extLst>
                </p14:cNvPr>
                <p14:cNvContentPartPr/>
                <p14:nvPr/>
              </p14:nvContentPartPr>
              <p14:xfrm>
                <a:off x="4908185" y="1711102"/>
                <a:ext cx="57240" cy="66600"/>
              </p14:xfrm>
            </p:contentPart>
          </mc:Choice>
          <mc:Fallback xmlns="">
            <p:pic>
              <p:nvPicPr>
                <p:cNvPr id="26" name="Entrada de lápiz 25">
                  <a:extLst>
                    <a:ext uri="{FF2B5EF4-FFF2-40B4-BE49-F238E27FC236}">
                      <a16:creationId xmlns:a16="http://schemas.microsoft.com/office/drawing/2014/main" id="{639DDE34-B5C8-4F84-8CE7-D274D41D71EB}"/>
                    </a:ext>
                  </a:extLst>
                </p:cNvPr>
                <p:cNvPicPr/>
                <p:nvPr/>
              </p:nvPicPr>
              <p:blipFill>
                <a:blip r:embed="rId40"/>
                <a:stretch>
                  <a:fillRect/>
                </a:stretch>
              </p:blipFill>
              <p:spPr>
                <a:xfrm>
                  <a:off x="4899185" y="1702102"/>
                  <a:ext cx="74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Entrada de lápiz 26">
                  <a:extLst>
                    <a:ext uri="{FF2B5EF4-FFF2-40B4-BE49-F238E27FC236}">
                      <a16:creationId xmlns:a16="http://schemas.microsoft.com/office/drawing/2014/main" id="{A58269BC-ED8F-403D-8AB5-5B27C1F078DA}"/>
                    </a:ext>
                  </a:extLst>
                </p14:cNvPr>
                <p14:cNvContentPartPr/>
                <p14:nvPr/>
              </p14:nvContentPartPr>
              <p14:xfrm>
                <a:off x="4990985" y="1727302"/>
                <a:ext cx="50760" cy="62640"/>
              </p14:xfrm>
            </p:contentPart>
          </mc:Choice>
          <mc:Fallback xmlns="">
            <p:pic>
              <p:nvPicPr>
                <p:cNvPr id="27" name="Entrada de lápiz 26">
                  <a:extLst>
                    <a:ext uri="{FF2B5EF4-FFF2-40B4-BE49-F238E27FC236}">
                      <a16:creationId xmlns:a16="http://schemas.microsoft.com/office/drawing/2014/main" id="{A58269BC-ED8F-403D-8AB5-5B27C1F078DA}"/>
                    </a:ext>
                  </a:extLst>
                </p:cNvPr>
                <p:cNvPicPr/>
                <p:nvPr/>
              </p:nvPicPr>
              <p:blipFill>
                <a:blip r:embed="rId42"/>
                <a:stretch>
                  <a:fillRect/>
                </a:stretch>
              </p:blipFill>
              <p:spPr>
                <a:xfrm>
                  <a:off x="4981985" y="1718302"/>
                  <a:ext cx="68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Entrada de lápiz 27">
                  <a:extLst>
                    <a:ext uri="{FF2B5EF4-FFF2-40B4-BE49-F238E27FC236}">
                      <a16:creationId xmlns:a16="http://schemas.microsoft.com/office/drawing/2014/main" id="{49050E9C-6E9C-45F9-B9DD-566C436D27E1}"/>
                    </a:ext>
                  </a:extLst>
                </p14:cNvPr>
                <p14:cNvContentPartPr/>
                <p14:nvPr/>
              </p14:nvContentPartPr>
              <p14:xfrm>
                <a:off x="5015825" y="1718302"/>
                <a:ext cx="25560" cy="21240"/>
              </p14:xfrm>
            </p:contentPart>
          </mc:Choice>
          <mc:Fallback xmlns="">
            <p:pic>
              <p:nvPicPr>
                <p:cNvPr id="28" name="Entrada de lápiz 27">
                  <a:extLst>
                    <a:ext uri="{FF2B5EF4-FFF2-40B4-BE49-F238E27FC236}">
                      <a16:creationId xmlns:a16="http://schemas.microsoft.com/office/drawing/2014/main" id="{49050E9C-6E9C-45F9-B9DD-566C436D27E1}"/>
                    </a:ext>
                  </a:extLst>
                </p:cNvPr>
                <p:cNvPicPr/>
                <p:nvPr/>
              </p:nvPicPr>
              <p:blipFill>
                <a:blip r:embed="rId44"/>
                <a:stretch>
                  <a:fillRect/>
                </a:stretch>
              </p:blipFill>
              <p:spPr>
                <a:xfrm>
                  <a:off x="5006825" y="1709662"/>
                  <a:ext cx="43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Entrada de lápiz 28">
                  <a:extLst>
                    <a:ext uri="{FF2B5EF4-FFF2-40B4-BE49-F238E27FC236}">
                      <a16:creationId xmlns:a16="http://schemas.microsoft.com/office/drawing/2014/main" id="{36C25A35-CD05-4D91-96DB-42874D4534FA}"/>
                    </a:ext>
                  </a:extLst>
                </p14:cNvPr>
                <p14:cNvContentPartPr/>
                <p14:nvPr/>
              </p14:nvContentPartPr>
              <p14:xfrm>
                <a:off x="5065505" y="1715422"/>
                <a:ext cx="81720" cy="66600"/>
              </p14:xfrm>
            </p:contentPart>
          </mc:Choice>
          <mc:Fallback xmlns="">
            <p:pic>
              <p:nvPicPr>
                <p:cNvPr id="29" name="Entrada de lápiz 28">
                  <a:extLst>
                    <a:ext uri="{FF2B5EF4-FFF2-40B4-BE49-F238E27FC236}">
                      <a16:creationId xmlns:a16="http://schemas.microsoft.com/office/drawing/2014/main" id="{36C25A35-CD05-4D91-96DB-42874D4534FA}"/>
                    </a:ext>
                  </a:extLst>
                </p:cNvPr>
                <p:cNvPicPr/>
                <p:nvPr/>
              </p:nvPicPr>
              <p:blipFill>
                <a:blip r:embed="rId46"/>
                <a:stretch>
                  <a:fillRect/>
                </a:stretch>
              </p:blipFill>
              <p:spPr>
                <a:xfrm>
                  <a:off x="5056865" y="1706422"/>
                  <a:ext cx="99360" cy="84240"/>
                </a:xfrm>
                <a:prstGeom prst="rect">
                  <a:avLst/>
                </a:prstGeom>
              </p:spPr>
            </p:pic>
          </mc:Fallback>
        </mc:AlternateContent>
      </p:grpSp>
      <p:grpSp>
        <p:nvGrpSpPr>
          <p:cNvPr id="43" name="Grupo 42">
            <a:extLst>
              <a:ext uri="{FF2B5EF4-FFF2-40B4-BE49-F238E27FC236}">
                <a16:creationId xmlns:a16="http://schemas.microsoft.com/office/drawing/2014/main" id="{58753E36-572A-4962-8B24-BA24143F49C1}"/>
              </a:ext>
            </a:extLst>
          </p:cNvPr>
          <p:cNvGrpSpPr/>
          <p:nvPr/>
        </p:nvGrpSpPr>
        <p:grpSpPr>
          <a:xfrm>
            <a:off x="3260105" y="2264422"/>
            <a:ext cx="799920" cy="199440"/>
            <a:chOff x="3260105" y="2264422"/>
            <a:chExt cx="799920" cy="199440"/>
          </a:xfrm>
        </p:grpSpPr>
        <mc:AlternateContent xmlns:mc="http://schemas.openxmlformats.org/markup-compatibility/2006" xmlns:p14="http://schemas.microsoft.com/office/powerpoint/2010/main">
          <mc:Choice Requires="p14">
            <p:contentPart p14:bwMode="auto" r:id="rId47">
              <p14:nvContentPartPr>
                <p14:cNvPr id="32" name="Entrada de lápiz 31">
                  <a:extLst>
                    <a:ext uri="{FF2B5EF4-FFF2-40B4-BE49-F238E27FC236}">
                      <a16:creationId xmlns:a16="http://schemas.microsoft.com/office/drawing/2014/main" id="{9CD5DE38-7110-43CB-893E-547F4C136813}"/>
                    </a:ext>
                  </a:extLst>
                </p14:cNvPr>
                <p14:cNvContentPartPr/>
                <p14:nvPr/>
              </p14:nvContentPartPr>
              <p14:xfrm>
                <a:off x="3260105" y="2264422"/>
                <a:ext cx="97560" cy="156240"/>
              </p14:xfrm>
            </p:contentPart>
          </mc:Choice>
          <mc:Fallback xmlns="">
            <p:pic>
              <p:nvPicPr>
                <p:cNvPr id="32" name="Entrada de lápiz 31">
                  <a:extLst>
                    <a:ext uri="{FF2B5EF4-FFF2-40B4-BE49-F238E27FC236}">
                      <a16:creationId xmlns:a16="http://schemas.microsoft.com/office/drawing/2014/main" id="{9CD5DE38-7110-43CB-893E-547F4C136813}"/>
                    </a:ext>
                  </a:extLst>
                </p:cNvPr>
                <p:cNvPicPr/>
                <p:nvPr/>
              </p:nvPicPr>
              <p:blipFill>
                <a:blip r:embed="rId48"/>
                <a:stretch>
                  <a:fillRect/>
                </a:stretch>
              </p:blipFill>
              <p:spPr>
                <a:xfrm>
                  <a:off x="3251105" y="2255782"/>
                  <a:ext cx="1152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Entrada de lápiz 32">
                  <a:extLst>
                    <a:ext uri="{FF2B5EF4-FFF2-40B4-BE49-F238E27FC236}">
                      <a16:creationId xmlns:a16="http://schemas.microsoft.com/office/drawing/2014/main" id="{6F953336-CAC7-4A1F-8C50-0F2421F3B742}"/>
                    </a:ext>
                  </a:extLst>
                </p14:cNvPr>
                <p14:cNvContentPartPr/>
                <p14:nvPr/>
              </p14:nvContentPartPr>
              <p14:xfrm>
                <a:off x="3356585" y="2382862"/>
                <a:ext cx="90000" cy="69480"/>
              </p14:xfrm>
            </p:contentPart>
          </mc:Choice>
          <mc:Fallback xmlns="">
            <p:pic>
              <p:nvPicPr>
                <p:cNvPr id="33" name="Entrada de lápiz 32">
                  <a:extLst>
                    <a:ext uri="{FF2B5EF4-FFF2-40B4-BE49-F238E27FC236}">
                      <a16:creationId xmlns:a16="http://schemas.microsoft.com/office/drawing/2014/main" id="{6F953336-CAC7-4A1F-8C50-0F2421F3B742}"/>
                    </a:ext>
                  </a:extLst>
                </p:cNvPr>
                <p:cNvPicPr/>
                <p:nvPr/>
              </p:nvPicPr>
              <p:blipFill>
                <a:blip r:embed="rId50"/>
                <a:stretch>
                  <a:fillRect/>
                </a:stretch>
              </p:blipFill>
              <p:spPr>
                <a:xfrm>
                  <a:off x="3347585" y="2374222"/>
                  <a:ext cx="107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Entrada de lápiz 34">
                  <a:extLst>
                    <a:ext uri="{FF2B5EF4-FFF2-40B4-BE49-F238E27FC236}">
                      <a16:creationId xmlns:a16="http://schemas.microsoft.com/office/drawing/2014/main" id="{81E6FA1A-FB06-4F77-8ED9-50E2F36889BC}"/>
                    </a:ext>
                  </a:extLst>
                </p14:cNvPr>
                <p14:cNvContentPartPr/>
                <p14:nvPr/>
              </p14:nvContentPartPr>
              <p14:xfrm>
                <a:off x="3538745" y="2373862"/>
                <a:ext cx="2520" cy="75960"/>
              </p14:xfrm>
            </p:contentPart>
          </mc:Choice>
          <mc:Fallback xmlns="">
            <p:pic>
              <p:nvPicPr>
                <p:cNvPr id="35" name="Entrada de lápiz 34">
                  <a:extLst>
                    <a:ext uri="{FF2B5EF4-FFF2-40B4-BE49-F238E27FC236}">
                      <a16:creationId xmlns:a16="http://schemas.microsoft.com/office/drawing/2014/main" id="{81E6FA1A-FB06-4F77-8ED9-50E2F36889BC}"/>
                    </a:ext>
                  </a:extLst>
                </p:cNvPr>
                <p:cNvPicPr/>
                <p:nvPr/>
              </p:nvPicPr>
              <p:blipFill>
                <a:blip r:embed="rId52"/>
                <a:stretch>
                  <a:fillRect/>
                </a:stretch>
              </p:blipFill>
              <p:spPr>
                <a:xfrm>
                  <a:off x="3530105" y="2365222"/>
                  <a:ext cx="20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Entrada de lápiz 35">
                  <a:extLst>
                    <a:ext uri="{FF2B5EF4-FFF2-40B4-BE49-F238E27FC236}">
                      <a16:creationId xmlns:a16="http://schemas.microsoft.com/office/drawing/2014/main" id="{993ACE81-44E4-453A-8317-10A16C8616D5}"/>
                    </a:ext>
                  </a:extLst>
                </p14:cNvPr>
                <p14:cNvContentPartPr/>
                <p14:nvPr/>
              </p14:nvContentPartPr>
              <p14:xfrm>
                <a:off x="3534785" y="2397982"/>
                <a:ext cx="51480" cy="22680"/>
              </p14:xfrm>
            </p:contentPart>
          </mc:Choice>
          <mc:Fallback xmlns="">
            <p:pic>
              <p:nvPicPr>
                <p:cNvPr id="36" name="Entrada de lápiz 35">
                  <a:extLst>
                    <a:ext uri="{FF2B5EF4-FFF2-40B4-BE49-F238E27FC236}">
                      <a16:creationId xmlns:a16="http://schemas.microsoft.com/office/drawing/2014/main" id="{993ACE81-44E4-453A-8317-10A16C8616D5}"/>
                    </a:ext>
                  </a:extLst>
                </p:cNvPr>
                <p:cNvPicPr/>
                <p:nvPr/>
              </p:nvPicPr>
              <p:blipFill>
                <a:blip r:embed="rId54"/>
                <a:stretch>
                  <a:fillRect/>
                </a:stretch>
              </p:blipFill>
              <p:spPr>
                <a:xfrm>
                  <a:off x="3525785" y="2389342"/>
                  <a:ext cx="69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Entrada de lápiz 36">
                  <a:extLst>
                    <a:ext uri="{FF2B5EF4-FFF2-40B4-BE49-F238E27FC236}">
                      <a16:creationId xmlns:a16="http://schemas.microsoft.com/office/drawing/2014/main" id="{39017AF4-017A-44C2-923C-DBD8ADAED3F0}"/>
                    </a:ext>
                  </a:extLst>
                </p14:cNvPr>
                <p14:cNvContentPartPr/>
                <p14:nvPr/>
              </p14:nvContentPartPr>
              <p14:xfrm>
                <a:off x="3598145" y="2373502"/>
                <a:ext cx="87120" cy="83520"/>
              </p14:xfrm>
            </p:contentPart>
          </mc:Choice>
          <mc:Fallback xmlns="">
            <p:pic>
              <p:nvPicPr>
                <p:cNvPr id="37" name="Entrada de lápiz 36">
                  <a:extLst>
                    <a:ext uri="{FF2B5EF4-FFF2-40B4-BE49-F238E27FC236}">
                      <a16:creationId xmlns:a16="http://schemas.microsoft.com/office/drawing/2014/main" id="{39017AF4-017A-44C2-923C-DBD8ADAED3F0}"/>
                    </a:ext>
                  </a:extLst>
                </p:cNvPr>
                <p:cNvPicPr/>
                <p:nvPr/>
              </p:nvPicPr>
              <p:blipFill>
                <a:blip r:embed="rId56"/>
                <a:stretch>
                  <a:fillRect/>
                </a:stretch>
              </p:blipFill>
              <p:spPr>
                <a:xfrm>
                  <a:off x="3589145" y="2364862"/>
                  <a:ext cx="1047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Entrada de lápiz 37">
                  <a:extLst>
                    <a:ext uri="{FF2B5EF4-FFF2-40B4-BE49-F238E27FC236}">
                      <a16:creationId xmlns:a16="http://schemas.microsoft.com/office/drawing/2014/main" id="{846381E9-2D52-49D4-B87E-ED7E021CE0BE}"/>
                    </a:ext>
                  </a:extLst>
                </p14:cNvPr>
                <p14:cNvContentPartPr/>
                <p14:nvPr/>
              </p14:nvContentPartPr>
              <p14:xfrm>
                <a:off x="3711905" y="2366302"/>
                <a:ext cx="43560" cy="95040"/>
              </p14:xfrm>
            </p:contentPart>
          </mc:Choice>
          <mc:Fallback xmlns="">
            <p:pic>
              <p:nvPicPr>
                <p:cNvPr id="38" name="Entrada de lápiz 37">
                  <a:extLst>
                    <a:ext uri="{FF2B5EF4-FFF2-40B4-BE49-F238E27FC236}">
                      <a16:creationId xmlns:a16="http://schemas.microsoft.com/office/drawing/2014/main" id="{846381E9-2D52-49D4-B87E-ED7E021CE0BE}"/>
                    </a:ext>
                  </a:extLst>
                </p:cNvPr>
                <p:cNvPicPr/>
                <p:nvPr/>
              </p:nvPicPr>
              <p:blipFill>
                <a:blip r:embed="rId58"/>
                <a:stretch>
                  <a:fillRect/>
                </a:stretch>
              </p:blipFill>
              <p:spPr>
                <a:xfrm>
                  <a:off x="3702905" y="2357662"/>
                  <a:ext cx="61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Entrada de lápiz 38">
                  <a:extLst>
                    <a:ext uri="{FF2B5EF4-FFF2-40B4-BE49-F238E27FC236}">
                      <a16:creationId xmlns:a16="http://schemas.microsoft.com/office/drawing/2014/main" id="{96AFF38E-FDA0-4089-BBCE-3AD6A75E21E4}"/>
                    </a:ext>
                  </a:extLst>
                </p14:cNvPr>
                <p14:cNvContentPartPr/>
                <p14:nvPr/>
              </p14:nvContentPartPr>
              <p14:xfrm>
                <a:off x="3784985" y="2389342"/>
                <a:ext cx="36000" cy="72720"/>
              </p14:xfrm>
            </p:contentPart>
          </mc:Choice>
          <mc:Fallback xmlns="">
            <p:pic>
              <p:nvPicPr>
                <p:cNvPr id="39" name="Entrada de lápiz 38">
                  <a:extLst>
                    <a:ext uri="{FF2B5EF4-FFF2-40B4-BE49-F238E27FC236}">
                      <a16:creationId xmlns:a16="http://schemas.microsoft.com/office/drawing/2014/main" id="{96AFF38E-FDA0-4089-BBCE-3AD6A75E21E4}"/>
                    </a:ext>
                  </a:extLst>
                </p:cNvPr>
                <p:cNvPicPr/>
                <p:nvPr/>
              </p:nvPicPr>
              <p:blipFill>
                <a:blip r:embed="rId60"/>
                <a:stretch>
                  <a:fillRect/>
                </a:stretch>
              </p:blipFill>
              <p:spPr>
                <a:xfrm>
                  <a:off x="3775985" y="2380702"/>
                  <a:ext cx="53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Entrada de lápiz 39">
                  <a:extLst>
                    <a:ext uri="{FF2B5EF4-FFF2-40B4-BE49-F238E27FC236}">
                      <a16:creationId xmlns:a16="http://schemas.microsoft.com/office/drawing/2014/main" id="{36AD9DDD-6A19-452C-8AD1-04C4613FA0D1}"/>
                    </a:ext>
                  </a:extLst>
                </p14:cNvPr>
                <p14:cNvContentPartPr/>
                <p14:nvPr/>
              </p14:nvContentPartPr>
              <p14:xfrm>
                <a:off x="3844385" y="2392582"/>
                <a:ext cx="50040" cy="69120"/>
              </p14:xfrm>
            </p:contentPart>
          </mc:Choice>
          <mc:Fallback xmlns="">
            <p:pic>
              <p:nvPicPr>
                <p:cNvPr id="40" name="Entrada de lápiz 39">
                  <a:extLst>
                    <a:ext uri="{FF2B5EF4-FFF2-40B4-BE49-F238E27FC236}">
                      <a16:creationId xmlns:a16="http://schemas.microsoft.com/office/drawing/2014/main" id="{36AD9DDD-6A19-452C-8AD1-04C4613FA0D1}"/>
                    </a:ext>
                  </a:extLst>
                </p:cNvPr>
                <p:cNvPicPr/>
                <p:nvPr/>
              </p:nvPicPr>
              <p:blipFill>
                <a:blip r:embed="rId62"/>
                <a:stretch>
                  <a:fillRect/>
                </a:stretch>
              </p:blipFill>
              <p:spPr>
                <a:xfrm>
                  <a:off x="3835385" y="2383582"/>
                  <a:ext cx="67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Entrada de lápiz 40">
                  <a:extLst>
                    <a:ext uri="{FF2B5EF4-FFF2-40B4-BE49-F238E27FC236}">
                      <a16:creationId xmlns:a16="http://schemas.microsoft.com/office/drawing/2014/main" id="{74E0E1D3-0383-4651-9ABB-AB727E0F937A}"/>
                    </a:ext>
                  </a:extLst>
                </p14:cNvPr>
                <p14:cNvContentPartPr/>
                <p14:nvPr/>
              </p14:nvContentPartPr>
              <p14:xfrm>
                <a:off x="3906665" y="2390782"/>
                <a:ext cx="69480" cy="73080"/>
              </p14:xfrm>
            </p:contentPart>
          </mc:Choice>
          <mc:Fallback xmlns="">
            <p:pic>
              <p:nvPicPr>
                <p:cNvPr id="41" name="Entrada de lápiz 40">
                  <a:extLst>
                    <a:ext uri="{FF2B5EF4-FFF2-40B4-BE49-F238E27FC236}">
                      <a16:creationId xmlns:a16="http://schemas.microsoft.com/office/drawing/2014/main" id="{74E0E1D3-0383-4651-9ABB-AB727E0F937A}"/>
                    </a:ext>
                  </a:extLst>
                </p:cNvPr>
                <p:cNvPicPr/>
                <p:nvPr/>
              </p:nvPicPr>
              <p:blipFill>
                <a:blip r:embed="rId64"/>
                <a:stretch>
                  <a:fillRect/>
                </a:stretch>
              </p:blipFill>
              <p:spPr>
                <a:xfrm>
                  <a:off x="3897665" y="2381782"/>
                  <a:ext cx="87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Entrada de lápiz 41">
                  <a:extLst>
                    <a:ext uri="{FF2B5EF4-FFF2-40B4-BE49-F238E27FC236}">
                      <a16:creationId xmlns:a16="http://schemas.microsoft.com/office/drawing/2014/main" id="{E5254B76-42BA-4A05-A03B-050E959D0D30}"/>
                    </a:ext>
                  </a:extLst>
                </p14:cNvPr>
                <p14:cNvContentPartPr/>
                <p14:nvPr/>
              </p14:nvContentPartPr>
              <p14:xfrm>
                <a:off x="3975785" y="2389702"/>
                <a:ext cx="84240" cy="65880"/>
              </p14:xfrm>
            </p:contentPart>
          </mc:Choice>
          <mc:Fallback xmlns="">
            <p:pic>
              <p:nvPicPr>
                <p:cNvPr id="42" name="Entrada de lápiz 41">
                  <a:extLst>
                    <a:ext uri="{FF2B5EF4-FFF2-40B4-BE49-F238E27FC236}">
                      <a16:creationId xmlns:a16="http://schemas.microsoft.com/office/drawing/2014/main" id="{E5254B76-42BA-4A05-A03B-050E959D0D30}"/>
                    </a:ext>
                  </a:extLst>
                </p:cNvPr>
                <p:cNvPicPr/>
                <p:nvPr/>
              </p:nvPicPr>
              <p:blipFill>
                <a:blip r:embed="rId66"/>
                <a:stretch>
                  <a:fillRect/>
                </a:stretch>
              </p:blipFill>
              <p:spPr>
                <a:xfrm>
                  <a:off x="3966785" y="2380702"/>
                  <a:ext cx="101880" cy="83520"/>
                </a:xfrm>
                <a:prstGeom prst="rect">
                  <a:avLst/>
                </a:prstGeom>
              </p:spPr>
            </p:pic>
          </mc:Fallback>
        </mc:AlternateContent>
      </p:grpSp>
      <p:grpSp>
        <p:nvGrpSpPr>
          <p:cNvPr id="56" name="Grupo 55">
            <a:extLst>
              <a:ext uri="{FF2B5EF4-FFF2-40B4-BE49-F238E27FC236}">
                <a16:creationId xmlns:a16="http://schemas.microsoft.com/office/drawing/2014/main" id="{CFF8D6EE-3DAD-4B6B-85D7-6DCD97A37A28}"/>
              </a:ext>
            </a:extLst>
          </p:cNvPr>
          <p:cNvGrpSpPr/>
          <p:nvPr/>
        </p:nvGrpSpPr>
        <p:grpSpPr>
          <a:xfrm>
            <a:off x="3456665" y="2099902"/>
            <a:ext cx="611640" cy="145800"/>
            <a:chOff x="3456665" y="2099902"/>
            <a:chExt cx="611640" cy="145800"/>
          </a:xfrm>
        </p:grpSpPr>
        <mc:AlternateContent xmlns:mc="http://schemas.openxmlformats.org/markup-compatibility/2006" xmlns:p14="http://schemas.microsoft.com/office/powerpoint/2010/main">
          <mc:Choice Requires="p14">
            <p:contentPart p14:bwMode="auto" r:id="rId67">
              <p14:nvContentPartPr>
                <p14:cNvPr id="44" name="Entrada de lápiz 43">
                  <a:extLst>
                    <a:ext uri="{FF2B5EF4-FFF2-40B4-BE49-F238E27FC236}">
                      <a16:creationId xmlns:a16="http://schemas.microsoft.com/office/drawing/2014/main" id="{88290F3E-CDCF-4436-9B90-6584CF0A7F73}"/>
                    </a:ext>
                  </a:extLst>
                </p14:cNvPr>
                <p14:cNvContentPartPr/>
                <p14:nvPr/>
              </p14:nvContentPartPr>
              <p14:xfrm>
                <a:off x="3918905" y="2116462"/>
                <a:ext cx="149400" cy="82440"/>
              </p14:xfrm>
            </p:contentPart>
          </mc:Choice>
          <mc:Fallback xmlns="">
            <p:pic>
              <p:nvPicPr>
                <p:cNvPr id="44" name="Entrada de lápiz 43">
                  <a:extLst>
                    <a:ext uri="{FF2B5EF4-FFF2-40B4-BE49-F238E27FC236}">
                      <a16:creationId xmlns:a16="http://schemas.microsoft.com/office/drawing/2014/main" id="{88290F3E-CDCF-4436-9B90-6584CF0A7F73}"/>
                    </a:ext>
                  </a:extLst>
                </p:cNvPr>
                <p:cNvPicPr/>
                <p:nvPr/>
              </p:nvPicPr>
              <p:blipFill>
                <a:blip r:embed="rId68"/>
                <a:stretch>
                  <a:fillRect/>
                </a:stretch>
              </p:blipFill>
              <p:spPr>
                <a:xfrm>
                  <a:off x="3910265" y="2107462"/>
                  <a:ext cx="1670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Entrada de lápiz 44">
                  <a:extLst>
                    <a:ext uri="{FF2B5EF4-FFF2-40B4-BE49-F238E27FC236}">
                      <a16:creationId xmlns:a16="http://schemas.microsoft.com/office/drawing/2014/main" id="{81EB884F-22A6-45F2-A0DC-0E16B7B1EA8A}"/>
                    </a:ext>
                  </a:extLst>
                </p14:cNvPr>
                <p14:cNvContentPartPr/>
                <p14:nvPr/>
              </p14:nvContentPartPr>
              <p14:xfrm>
                <a:off x="3848345" y="2169382"/>
                <a:ext cx="79920" cy="76320"/>
              </p14:xfrm>
            </p:contentPart>
          </mc:Choice>
          <mc:Fallback xmlns="">
            <p:pic>
              <p:nvPicPr>
                <p:cNvPr id="45" name="Entrada de lápiz 44">
                  <a:extLst>
                    <a:ext uri="{FF2B5EF4-FFF2-40B4-BE49-F238E27FC236}">
                      <a16:creationId xmlns:a16="http://schemas.microsoft.com/office/drawing/2014/main" id="{81EB884F-22A6-45F2-A0DC-0E16B7B1EA8A}"/>
                    </a:ext>
                  </a:extLst>
                </p:cNvPr>
                <p:cNvPicPr/>
                <p:nvPr/>
              </p:nvPicPr>
              <p:blipFill>
                <a:blip r:embed="rId70"/>
                <a:stretch>
                  <a:fillRect/>
                </a:stretch>
              </p:blipFill>
              <p:spPr>
                <a:xfrm>
                  <a:off x="3839705" y="2160382"/>
                  <a:ext cx="97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Entrada de lápiz 46">
                  <a:extLst>
                    <a:ext uri="{FF2B5EF4-FFF2-40B4-BE49-F238E27FC236}">
                      <a16:creationId xmlns:a16="http://schemas.microsoft.com/office/drawing/2014/main" id="{582373E5-573C-4BCF-93F8-C62CBDE44327}"/>
                    </a:ext>
                  </a:extLst>
                </p14:cNvPr>
                <p14:cNvContentPartPr/>
                <p14:nvPr/>
              </p14:nvContentPartPr>
              <p14:xfrm>
                <a:off x="3456665" y="2155702"/>
                <a:ext cx="48960" cy="13320"/>
              </p14:xfrm>
            </p:contentPart>
          </mc:Choice>
          <mc:Fallback xmlns="">
            <p:pic>
              <p:nvPicPr>
                <p:cNvPr id="47" name="Entrada de lápiz 46">
                  <a:extLst>
                    <a:ext uri="{FF2B5EF4-FFF2-40B4-BE49-F238E27FC236}">
                      <a16:creationId xmlns:a16="http://schemas.microsoft.com/office/drawing/2014/main" id="{582373E5-573C-4BCF-93F8-C62CBDE44327}"/>
                    </a:ext>
                  </a:extLst>
                </p:cNvPr>
                <p:cNvPicPr/>
                <p:nvPr/>
              </p:nvPicPr>
              <p:blipFill>
                <a:blip r:embed="rId72"/>
                <a:stretch>
                  <a:fillRect/>
                </a:stretch>
              </p:blipFill>
              <p:spPr>
                <a:xfrm>
                  <a:off x="3447665" y="2146702"/>
                  <a:ext cx="66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Entrada de lápiz 47">
                  <a:extLst>
                    <a:ext uri="{FF2B5EF4-FFF2-40B4-BE49-F238E27FC236}">
                      <a16:creationId xmlns:a16="http://schemas.microsoft.com/office/drawing/2014/main" id="{C925193C-BA4E-48A2-A99F-63397B55C183}"/>
                    </a:ext>
                  </a:extLst>
                </p14:cNvPr>
                <p14:cNvContentPartPr/>
                <p14:nvPr/>
              </p14:nvContentPartPr>
              <p14:xfrm>
                <a:off x="3486905" y="2157862"/>
                <a:ext cx="15840" cy="54000"/>
              </p14:xfrm>
            </p:contentPart>
          </mc:Choice>
          <mc:Fallback xmlns="">
            <p:pic>
              <p:nvPicPr>
                <p:cNvPr id="48" name="Entrada de lápiz 47">
                  <a:extLst>
                    <a:ext uri="{FF2B5EF4-FFF2-40B4-BE49-F238E27FC236}">
                      <a16:creationId xmlns:a16="http://schemas.microsoft.com/office/drawing/2014/main" id="{C925193C-BA4E-48A2-A99F-63397B55C183}"/>
                    </a:ext>
                  </a:extLst>
                </p:cNvPr>
                <p:cNvPicPr/>
                <p:nvPr/>
              </p:nvPicPr>
              <p:blipFill>
                <a:blip r:embed="rId74"/>
                <a:stretch>
                  <a:fillRect/>
                </a:stretch>
              </p:blipFill>
              <p:spPr>
                <a:xfrm>
                  <a:off x="3478265" y="2149222"/>
                  <a:ext cx="33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Entrada de lápiz 48">
                  <a:extLst>
                    <a:ext uri="{FF2B5EF4-FFF2-40B4-BE49-F238E27FC236}">
                      <a16:creationId xmlns:a16="http://schemas.microsoft.com/office/drawing/2014/main" id="{1109A1DF-73B8-49F1-BD8D-06470CB5ED57}"/>
                    </a:ext>
                  </a:extLst>
                </p14:cNvPr>
                <p14:cNvContentPartPr/>
                <p14:nvPr/>
              </p14:nvContentPartPr>
              <p14:xfrm>
                <a:off x="3531185" y="2157862"/>
                <a:ext cx="95760" cy="68400"/>
              </p14:xfrm>
            </p:contentPart>
          </mc:Choice>
          <mc:Fallback xmlns="">
            <p:pic>
              <p:nvPicPr>
                <p:cNvPr id="49" name="Entrada de lápiz 48">
                  <a:extLst>
                    <a:ext uri="{FF2B5EF4-FFF2-40B4-BE49-F238E27FC236}">
                      <a16:creationId xmlns:a16="http://schemas.microsoft.com/office/drawing/2014/main" id="{1109A1DF-73B8-49F1-BD8D-06470CB5ED57}"/>
                    </a:ext>
                  </a:extLst>
                </p:cNvPr>
                <p:cNvPicPr/>
                <p:nvPr/>
              </p:nvPicPr>
              <p:blipFill>
                <a:blip r:embed="rId76"/>
                <a:stretch>
                  <a:fillRect/>
                </a:stretch>
              </p:blipFill>
              <p:spPr>
                <a:xfrm>
                  <a:off x="3522545" y="2149222"/>
                  <a:ext cx="113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Entrada de lápiz 49">
                  <a:extLst>
                    <a:ext uri="{FF2B5EF4-FFF2-40B4-BE49-F238E27FC236}">
                      <a16:creationId xmlns:a16="http://schemas.microsoft.com/office/drawing/2014/main" id="{8B0A88C7-C3C8-4F8C-8EF1-D75E070233D6}"/>
                    </a:ext>
                  </a:extLst>
                </p14:cNvPr>
                <p14:cNvContentPartPr/>
                <p14:nvPr/>
              </p14:nvContentPartPr>
              <p14:xfrm>
                <a:off x="3607145" y="2148502"/>
                <a:ext cx="28440" cy="58680"/>
              </p14:xfrm>
            </p:contentPart>
          </mc:Choice>
          <mc:Fallback xmlns="">
            <p:pic>
              <p:nvPicPr>
                <p:cNvPr id="50" name="Entrada de lápiz 49">
                  <a:extLst>
                    <a:ext uri="{FF2B5EF4-FFF2-40B4-BE49-F238E27FC236}">
                      <a16:creationId xmlns:a16="http://schemas.microsoft.com/office/drawing/2014/main" id="{8B0A88C7-C3C8-4F8C-8EF1-D75E070233D6}"/>
                    </a:ext>
                  </a:extLst>
                </p:cNvPr>
                <p:cNvPicPr/>
                <p:nvPr/>
              </p:nvPicPr>
              <p:blipFill>
                <a:blip r:embed="rId78"/>
                <a:stretch>
                  <a:fillRect/>
                </a:stretch>
              </p:blipFill>
              <p:spPr>
                <a:xfrm>
                  <a:off x="3598505" y="2139862"/>
                  <a:ext cx="460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Entrada de lápiz 50">
                  <a:extLst>
                    <a:ext uri="{FF2B5EF4-FFF2-40B4-BE49-F238E27FC236}">
                      <a16:creationId xmlns:a16="http://schemas.microsoft.com/office/drawing/2014/main" id="{92B910A1-CB0E-4E7A-A6F6-4A6F321AED0D}"/>
                    </a:ext>
                  </a:extLst>
                </p14:cNvPr>
                <p14:cNvContentPartPr/>
                <p14:nvPr/>
              </p14:nvContentPartPr>
              <p14:xfrm>
                <a:off x="3650345" y="2147422"/>
                <a:ext cx="81000" cy="56160"/>
              </p14:xfrm>
            </p:contentPart>
          </mc:Choice>
          <mc:Fallback xmlns="">
            <p:pic>
              <p:nvPicPr>
                <p:cNvPr id="51" name="Entrada de lápiz 50">
                  <a:extLst>
                    <a:ext uri="{FF2B5EF4-FFF2-40B4-BE49-F238E27FC236}">
                      <a16:creationId xmlns:a16="http://schemas.microsoft.com/office/drawing/2014/main" id="{92B910A1-CB0E-4E7A-A6F6-4A6F321AED0D}"/>
                    </a:ext>
                  </a:extLst>
                </p:cNvPr>
                <p:cNvPicPr/>
                <p:nvPr/>
              </p:nvPicPr>
              <p:blipFill>
                <a:blip r:embed="rId80"/>
                <a:stretch>
                  <a:fillRect/>
                </a:stretch>
              </p:blipFill>
              <p:spPr>
                <a:xfrm>
                  <a:off x="3641345" y="2138782"/>
                  <a:ext cx="98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Entrada de lápiz 51">
                  <a:extLst>
                    <a:ext uri="{FF2B5EF4-FFF2-40B4-BE49-F238E27FC236}">
                      <a16:creationId xmlns:a16="http://schemas.microsoft.com/office/drawing/2014/main" id="{4210A16A-8662-4053-ABAC-04FD1140FB1D}"/>
                    </a:ext>
                  </a:extLst>
                </p14:cNvPr>
                <p14:cNvContentPartPr/>
                <p14:nvPr/>
              </p14:nvContentPartPr>
              <p14:xfrm>
                <a:off x="3764825" y="2099902"/>
                <a:ext cx="44280" cy="87480"/>
              </p14:xfrm>
            </p:contentPart>
          </mc:Choice>
          <mc:Fallback xmlns="">
            <p:pic>
              <p:nvPicPr>
                <p:cNvPr id="52" name="Entrada de lápiz 51">
                  <a:extLst>
                    <a:ext uri="{FF2B5EF4-FFF2-40B4-BE49-F238E27FC236}">
                      <a16:creationId xmlns:a16="http://schemas.microsoft.com/office/drawing/2014/main" id="{4210A16A-8662-4053-ABAC-04FD1140FB1D}"/>
                    </a:ext>
                  </a:extLst>
                </p:cNvPr>
                <p:cNvPicPr/>
                <p:nvPr/>
              </p:nvPicPr>
              <p:blipFill>
                <a:blip r:embed="rId82"/>
                <a:stretch>
                  <a:fillRect/>
                </a:stretch>
              </p:blipFill>
              <p:spPr>
                <a:xfrm>
                  <a:off x="3756185" y="2091262"/>
                  <a:ext cx="61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Entrada de lápiz 53">
                  <a:extLst>
                    <a:ext uri="{FF2B5EF4-FFF2-40B4-BE49-F238E27FC236}">
                      <a16:creationId xmlns:a16="http://schemas.microsoft.com/office/drawing/2014/main" id="{AD60A78D-48E2-4CFD-824E-9C138E0CDD21}"/>
                    </a:ext>
                  </a:extLst>
                </p14:cNvPr>
                <p14:cNvContentPartPr/>
                <p14:nvPr/>
              </p14:nvContentPartPr>
              <p14:xfrm>
                <a:off x="3825665" y="2130142"/>
                <a:ext cx="47520" cy="55440"/>
              </p14:xfrm>
            </p:contentPart>
          </mc:Choice>
          <mc:Fallback xmlns="">
            <p:pic>
              <p:nvPicPr>
                <p:cNvPr id="54" name="Entrada de lápiz 53">
                  <a:extLst>
                    <a:ext uri="{FF2B5EF4-FFF2-40B4-BE49-F238E27FC236}">
                      <a16:creationId xmlns:a16="http://schemas.microsoft.com/office/drawing/2014/main" id="{AD60A78D-48E2-4CFD-824E-9C138E0CDD21}"/>
                    </a:ext>
                  </a:extLst>
                </p:cNvPr>
                <p:cNvPicPr/>
                <p:nvPr/>
              </p:nvPicPr>
              <p:blipFill>
                <a:blip r:embed="rId84"/>
                <a:stretch>
                  <a:fillRect/>
                </a:stretch>
              </p:blipFill>
              <p:spPr>
                <a:xfrm>
                  <a:off x="3816665" y="2121502"/>
                  <a:ext cx="65160" cy="73080"/>
                </a:xfrm>
                <a:prstGeom prst="rect">
                  <a:avLst/>
                </a:prstGeom>
              </p:spPr>
            </p:pic>
          </mc:Fallback>
        </mc:AlternateContent>
      </p:grpSp>
    </p:spTree>
    <p:extLst>
      <p:ext uri="{BB962C8B-B14F-4D97-AF65-F5344CB8AC3E}">
        <p14:creationId xmlns:p14="http://schemas.microsoft.com/office/powerpoint/2010/main" val="1672161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971600" y="620688"/>
            <a:ext cx="753924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Recursos limitados: </a:t>
            </a:r>
            <a:r>
              <a:rPr lang="es-ES" sz="2800" b="1" dirty="0">
                <a:solidFill>
                  <a:schemeClr val="accent3">
                    <a:lumMod val="50000"/>
                  </a:schemeClr>
                </a:solidFill>
                <a:latin typeface="Arial" panose="020B0604020202020204" pitchFamily="34" charset="0"/>
                <a:cs typeface="Arial" panose="020B0604020202020204" pitchFamily="34" charset="0"/>
              </a:rPr>
              <a:t>técnicas de nivelación</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51</a:t>
            </a:fld>
            <a:endParaRPr lang="en-US" sz="1600" dirty="0">
              <a:solidFill>
                <a:schemeClr val="bg1"/>
              </a:solidFill>
              <a:latin typeface="Arial" panose="020B0604020202020204" pitchFamily="34" charset="0"/>
              <a:cs typeface="Arial" panose="020B0604020202020204" pitchFamily="34" charset="0"/>
            </a:endParaRPr>
          </a:p>
        </p:txBody>
      </p:sp>
      <p:pic>
        <p:nvPicPr>
          <p:cNvPr id="5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87" y="1268760"/>
            <a:ext cx="4160445" cy="453104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268760"/>
            <a:ext cx="4052510" cy="46085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10" name="CuadroTexto 17"/>
          <p:cNvSpPr txBox="1"/>
          <p:nvPr/>
        </p:nvSpPr>
        <p:spPr>
          <a:xfrm>
            <a:off x="1380306" y="5949280"/>
            <a:ext cx="2228850" cy="646331"/>
          </a:xfrm>
          <a:prstGeom prst="rect">
            <a:avLst/>
          </a:prstGeom>
          <a:noFill/>
          <a:ln w="28575" cmpd="sng">
            <a:noFill/>
          </a:ln>
        </p:spPr>
        <p:txBody>
          <a:bodyPr wrap="square" rtlCol="0">
            <a:spAutoFit/>
          </a:bodyPr>
          <a:lstStyle/>
          <a:p>
            <a:pPr algn="ctr"/>
            <a:r>
              <a:rPr lang="es-ES" b="1" dirty="0">
                <a:solidFill>
                  <a:srgbClr val="C00000"/>
                </a:solidFill>
                <a:latin typeface="Arial" panose="020B0604020202020204" pitchFamily="34" charset="0"/>
                <a:cs typeface="Arial" panose="020B0604020202020204" pitchFamily="34" charset="0"/>
              </a:rPr>
              <a:t>Planificación Inicial</a:t>
            </a:r>
            <a:endParaRPr lang="es-ES" sz="1600" b="1" dirty="0">
              <a:solidFill>
                <a:srgbClr val="C00000"/>
              </a:solidFill>
              <a:latin typeface="Arial" panose="020B0604020202020204" pitchFamily="34" charset="0"/>
              <a:cs typeface="Arial" panose="020B0604020202020204" pitchFamily="34" charset="0"/>
            </a:endParaRPr>
          </a:p>
        </p:txBody>
      </p:sp>
      <p:sp>
        <p:nvSpPr>
          <p:cNvPr id="11" name="CuadroTexto 19"/>
          <p:cNvSpPr txBox="1"/>
          <p:nvPr/>
        </p:nvSpPr>
        <p:spPr>
          <a:xfrm>
            <a:off x="5869756" y="5949280"/>
            <a:ext cx="2806700" cy="646331"/>
          </a:xfrm>
          <a:prstGeom prst="rect">
            <a:avLst/>
          </a:prstGeom>
          <a:noFill/>
          <a:ln w="28575" cmpd="sng">
            <a:noFill/>
          </a:ln>
        </p:spPr>
        <p:txBody>
          <a:bodyPr wrap="square" rtlCol="0">
            <a:spAutoFit/>
          </a:bodyPr>
          <a:lstStyle/>
          <a:p>
            <a:pPr algn="ctr"/>
            <a:r>
              <a:rPr lang="es-ES" b="1" dirty="0">
                <a:solidFill>
                  <a:srgbClr val="C00000"/>
                </a:solidFill>
                <a:latin typeface="Arial" panose="020B0604020202020204" pitchFamily="34" charset="0"/>
                <a:cs typeface="Arial" panose="020B0604020202020204" pitchFamily="34" charset="0"/>
              </a:rPr>
              <a:t>Planificación Optimizada</a:t>
            </a:r>
            <a:endParaRPr lang="es-ES" sz="16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5935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203848" y="620688"/>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52</a:t>
            </a:fld>
            <a:endParaRPr lang="en-US" sz="1600" dirty="0">
              <a:solidFill>
                <a:schemeClr val="bg1"/>
              </a:solidFill>
              <a:latin typeface="Arial" panose="020B0604020202020204" pitchFamily="34" charset="0"/>
              <a:cs typeface="Arial" panose="020B0604020202020204" pitchFamily="34" charset="0"/>
            </a:endParaRPr>
          </a:p>
        </p:txBody>
      </p:sp>
      <p:sp>
        <p:nvSpPr>
          <p:cNvPr id="5" name="4 Rectángulo"/>
          <p:cNvSpPr/>
          <p:nvPr/>
        </p:nvSpPr>
        <p:spPr>
          <a:xfrm>
            <a:off x="917848" y="1259260"/>
            <a:ext cx="5742384" cy="369332"/>
          </a:xfrm>
          <a:prstGeom prst="rect">
            <a:avLst/>
          </a:prstGeom>
        </p:spPr>
        <p:txBody>
          <a:bodyPr wrap="square">
            <a:spAutoFit/>
          </a:bodyPr>
          <a:lstStyle/>
          <a:p>
            <a:r>
              <a:rPr lang="es-ES" dirty="0">
                <a:latin typeface="Arial" panose="020B0604020202020204" pitchFamily="34" charset="0"/>
                <a:cs typeface="Arial" panose="020B0604020202020204" pitchFamily="34" charset="0"/>
              </a:rPr>
              <a:t>Método de estimación de plazos probabilista</a:t>
            </a:r>
            <a:endParaRPr lang="en-US" dirty="0">
              <a:latin typeface="Arial" panose="020B0604020202020204" pitchFamily="34" charset="0"/>
              <a:cs typeface="Arial" panose="020B0604020202020204" pitchFamily="34" charset="0"/>
            </a:endParaRPr>
          </a:p>
        </p:txBody>
      </p:sp>
      <p:grpSp>
        <p:nvGrpSpPr>
          <p:cNvPr id="9" name="Group 1"/>
          <p:cNvGrpSpPr>
            <a:grpSpLocks/>
          </p:cNvGrpSpPr>
          <p:nvPr/>
        </p:nvGrpSpPr>
        <p:grpSpPr bwMode="auto">
          <a:xfrm>
            <a:off x="1223328" y="2015670"/>
            <a:ext cx="2755900" cy="1422400"/>
            <a:chOff x="3140" y="5700"/>
            <a:chExt cx="4340" cy="2240"/>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 y="5968"/>
              <a:ext cx="3259" cy="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3"/>
            <p:cNvGrpSpPr>
              <a:grpSpLocks/>
            </p:cNvGrpSpPr>
            <p:nvPr/>
          </p:nvGrpSpPr>
          <p:grpSpPr bwMode="auto">
            <a:xfrm>
              <a:off x="3140" y="5700"/>
              <a:ext cx="4340" cy="2240"/>
              <a:chOff x="3225" y="11420"/>
              <a:chExt cx="4340" cy="2240"/>
            </a:xfrm>
          </p:grpSpPr>
          <p:sp>
            <p:nvSpPr>
              <p:cNvPr id="12" name="Line 4"/>
              <p:cNvSpPr>
                <a:spLocks noChangeShapeType="1"/>
              </p:cNvSpPr>
              <p:nvPr/>
            </p:nvSpPr>
            <p:spPr bwMode="auto">
              <a:xfrm flipV="1">
                <a:off x="5318" y="11420"/>
                <a:ext cx="17" cy="2238"/>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Line 5"/>
              <p:cNvSpPr>
                <a:spLocks noChangeShapeType="1"/>
              </p:cNvSpPr>
              <p:nvPr/>
            </p:nvSpPr>
            <p:spPr bwMode="auto">
              <a:xfrm flipV="1">
                <a:off x="5318" y="13650"/>
                <a:ext cx="2247" cy="8"/>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Line 6"/>
              <p:cNvSpPr>
                <a:spLocks noChangeShapeType="1"/>
              </p:cNvSpPr>
              <p:nvPr/>
            </p:nvSpPr>
            <p:spPr bwMode="auto">
              <a:xfrm flipH="1">
                <a:off x="3225" y="13658"/>
                <a:ext cx="2093" cy="2"/>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grpSp>
      <p:sp>
        <p:nvSpPr>
          <p:cNvPr id="15" name="CuadroTexto 10"/>
          <p:cNvSpPr txBox="1"/>
          <p:nvPr/>
        </p:nvSpPr>
        <p:spPr>
          <a:xfrm>
            <a:off x="4139952" y="2070423"/>
            <a:ext cx="5461000" cy="1354217"/>
          </a:xfrm>
          <a:prstGeom prst="rect">
            <a:avLst/>
          </a:prstGeom>
          <a:noFill/>
        </p:spPr>
        <p:txBody>
          <a:bodyPr wrap="square" rtlCol="0">
            <a:spAutoFit/>
          </a:bodyPr>
          <a:lstStyle/>
          <a:p>
            <a:r>
              <a:rPr lang="es-ES" sz="1600" b="1" dirty="0">
                <a:latin typeface="Arial" panose="020B0604020202020204" pitchFamily="34" charset="0"/>
                <a:cs typeface="Arial" panose="020B0604020202020204" pitchFamily="34" charset="0"/>
              </a:rPr>
              <a:t>ESTIMACIÓN DE TIEMPOS: MÉTODO </a:t>
            </a:r>
            <a:r>
              <a:rPr lang="es-ES" sz="1600" b="1" dirty="0" err="1">
                <a:latin typeface="Arial" panose="020B0604020202020204" pitchFamily="34" charset="0"/>
                <a:cs typeface="Arial" panose="020B0604020202020204" pitchFamily="34" charset="0"/>
              </a:rPr>
              <a:t>PERT</a:t>
            </a:r>
            <a:r>
              <a:rPr lang="es-ES" dirty="0">
                <a:latin typeface="Arial" panose="020B0604020202020204" pitchFamily="34" charset="0"/>
                <a:cs typeface="Arial" panose="020B0604020202020204" pitchFamily="34" charset="0"/>
              </a:rPr>
              <a:t>	</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 sz="1600" i="1" dirty="0">
                <a:latin typeface="Arial" panose="020B0604020202020204" pitchFamily="34" charset="0"/>
                <a:cs typeface="Arial" panose="020B0604020202020204" pitchFamily="34" charset="0"/>
              </a:rPr>
              <a:t>a: plazo optimista.</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 sz="1600" i="1" dirty="0">
                <a:latin typeface="Arial" panose="020B0604020202020204" pitchFamily="34" charset="0"/>
                <a:cs typeface="Arial" panose="020B0604020202020204" pitchFamily="34" charset="0"/>
              </a:rPr>
              <a:t>m: plazo probable.</a:t>
            </a:r>
            <a:endParaRPr lang="es-ES" sz="1600" dirty="0">
              <a:latin typeface="Arial" panose="020B0604020202020204" pitchFamily="34" charset="0"/>
              <a:cs typeface="Arial" panose="020B0604020202020204" pitchFamily="34" charset="0"/>
            </a:endParaRPr>
          </a:p>
          <a:p>
            <a:pPr marL="742950" lvl="1" indent="-285750" algn="just">
              <a:buClr>
                <a:srgbClr val="008000"/>
              </a:buClr>
              <a:buFont typeface="Wingdings" charset="2"/>
              <a:buChar char=""/>
            </a:pPr>
            <a:r>
              <a:rPr lang="es-ES" sz="1600" i="1" dirty="0">
                <a:latin typeface="Arial" panose="020B0604020202020204" pitchFamily="34" charset="0"/>
                <a:cs typeface="Arial" panose="020B0604020202020204" pitchFamily="34" charset="0"/>
              </a:rPr>
              <a:t>b: plazo pesimista.</a:t>
            </a:r>
          </a:p>
          <a:p>
            <a:pPr marL="742950" lvl="1" indent="-285750" algn="just">
              <a:buClr>
                <a:srgbClr val="008000"/>
              </a:buClr>
              <a:buFont typeface="Wingdings" charset="2"/>
              <a:buChar char=""/>
            </a:pPr>
            <a:r>
              <a:rPr lang="es-ES" sz="1600" i="1" dirty="0">
                <a:latin typeface="Arial" panose="020B0604020202020204" pitchFamily="34" charset="0"/>
                <a:cs typeface="Arial" panose="020B0604020202020204" pitchFamily="34" charset="0"/>
              </a:rPr>
              <a:t>te: Tiempo estimado</a:t>
            </a:r>
            <a:endParaRPr lang="es-ES" sz="1600" dirty="0">
              <a:latin typeface="Arial" panose="020B0604020202020204" pitchFamily="34" charset="0"/>
              <a:cs typeface="Arial" panose="020B0604020202020204" pitchFamily="34" charset="0"/>
            </a:endParaRPr>
          </a:p>
        </p:txBody>
      </p:sp>
      <p:sp>
        <p:nvSpPr>
          <p:cNvPr id="16" name="CuadroTexto 12"/>
          <p:cNvSpPr txBox="1"/>
          <p:nvPr/>
        </p:nvSpPr>
        <p:spPr>
          <a:xfrm>
            <a:off x="717823" y="4514335"/>
            <a:ext cx="4972050" cy="1477328"/>
          </a:xfrm>
          <a:prstGeom prst="rect">
            <a:avLst/>
          </a:prstGeom>
          <a:noFill/>
        </p:spPr>
        <p:txBody>
          <a:bodyPr wrap="square" rtlCol="0">
            <a:spAutoFit/>
          </a:bodyPr>
          <a:lstStyle/>
          <a:p>
            <a:pPr algn="just"/>
            <a:r>
              <a:rPr lang="es-ES" sz="1600" b="1" dirty="0">
                <a:solidFill>
                  <a:schemeClr val="accent2">
                    <a:lumMod val="75000"/>
                  </a:schemeClr>
                </a:solidFill>
                <a:latin typeface="Arial" panose="020B0604020202020204" pitchFamily="34" charset="0"/>
                <a:cs typeface="Arial" panose="020B0604020202020204" pitchFamily="34" charset="0"/>
              </a:rPr>
              <a:t>Tiempo estimado te. </a:t>
            </a:r>
            <a:r>
              <a:rPr lang="es-ES" sz="1400" dirty="0">
                <a:latin typeface="Arial" panose="020B0604020202020204" pitchFamily="34" charset="0"/>
                <a:cs typeface="Arial" panose="020B0604020202020204" pitchFamily="34" charset="0"/>
              </a:rPr>
              <a:t>El tiempo estimado es aquel tiempo, en términos de probabilidades, en el que la probabilidad de terminar cierta tarea es del 50% y matemáticamente viene dado por:</a:t>
            </a:r>
          </a:p>
          <a:p>
            <a:pPr algn="just"/>
            <a:r>
              <a:rPr lang="es-ES" sz="1600" dirty="0">
                <a:latin typeface="Arial" panose="020B0604020202020204" pitchFamily="34" charset="0"/>
                <a:cs typeface="Arial" panose="020B0604020202020204" pitchFamily="34" charset="0"/>
              </a:rPr>
              <a:t>	</a:t>
            </a:r>
          </a:p>
          <a:p>
            <a:pPr algn="just"/>
            <a:endParaRPr lang="es-ES" sz="1600" dirty="0">
              <a:latin typeface="Arial" panose="020B0604020202020204" pitchFamily="34" charset="0"/>
              <a:cs typeface="Arial" panose="020B0604020202020204" pitchFamily="34" charset="0"/>
            </a:endParaRPr>
          </a:p>
        </p:txBody>
      </p:sp>
      <p:graphicFrame>
        <p:nvGraphicFramePr>
          <p:cNvPr id="17" name="Objeto 16"/>
          <p:cNvGraphicFramePr>
            <a:graphicFrameLocks noChangeAspect="1"/>
          </p:cNvGraphicFramePr>
          <p:nvPr>
            <p:extLst>
              <p:ext uri="{D42A27DB-BD31-4B8C-83A1-F6EECF244321}">
                <p14:modId xmlns:p14="http://schemas.microsoft.com/office/powerpoint/2010/main" val="3364300942"/>
              </p:ext>
            </p:extLst>
          </p:nvPr>
        </p:nvGraphicFramePr>
        <p:xfrm>
          <a:off x="2006073" y="5645588"/>
          <a:ext cx="1599428" cy="692150"/>
        </p:xfrm>
        <a:graphic>
          <a:graphicData uri="http://schemas.openxmlformats.org/presentationml/2006/ole">
            <mc:AlternateContent xmlns:mc="http://schemas.openxmlformats.org/markup-compatibility/2006">
              <mc:Choice xmlns:v="urn:schemas-microsoft-com:vml" Requires="v">
                <p:oleObj name="EcuaciÛn" r:id="rId5" imgW="927100" imgH="393700" progId="Equation.3">
                  <p:embed/>
                </p:oleObj>
              </mc:Choice>
              <mc:Fallback>
                <p:oleObj name="EcuaciÛn" r:id="rId5" imgW="927100" imgH="393700" progId="Equation.3">
                  <p:embed/>
                  <p:pic>
                    <p:nvPicPr>
                      <p:cNvPr id="17" name="Objeto 16"/>
                      <p:cNvPicPr/>
                      <p:nvPr/>
                    </p:nvPicPr>
                    <p:blipFill>
                      <a:blip r:embed="rId6"/>
                      <a:stretch>
                        <a:fillRect/>
                      </a:stretch>
                    </p:blipFill>
                    <p:spPr>
                      <a:xfrm>
                        <a:off x="2006073" y="5645588"/>
                        <a:ext cx="1599428" cy="692150"/>
                      </a:xfrm>
                      <a:prstGeom prst="rect">
                        <a:avLst/>
                      </a:prstGeom>
                      <a:ln w="28575" cmpd="sng">
                        <a:solidFill>
                          <a:srgbClr val="FF0000"/>
                        </a:solidFill>
                      </a:ln>
                    </p:spPr>
                  </p:pic>
                </p:oleObj>
              </mc:Fallback>
            </mc:AlternateContent>
          </a:graphicData>
        </a:graphic>
      </p:graphicFrame>
      <p:sp>
        <p:nvSpPr>
          <p:cNvPr id="18" name="CuadroTexto 13"/>
          <p:cNvSpPr txBox="1"/>
          <p:nvPr/>
        </p:nvSpPr>
        <p:spPr>
          <a:xfrm>
            <a:off x="5984304" y="4476235"/>
            <a:ext cx="3124200" cy="1354217"/>
          </a:xfrm>
          <a:prstGeom prst="rect">
            <a:avLst/>
          </a:prstGeom>
          <a:noFill/>
        </p:spPr>
        <p:txBody>
          <a:bodyPr wrap="square" rtlCol="0">
            <a:spAutoFit/>
          </a:bodyPr>
          <a:lstStyle/>
          <a:p>
            <a:pPr algn="just"/>
            <a:r>
              <a:rPr lang="es-ES" sz="1600" b="1" dirty="0">
                <a:solidFill>
                  <a:srgbClr val="953735"/>
                </a:solidFill>
                <a:latin typeface="Arial" panose="020B0604020202020204" pitchFamily="34" charset="0"/>
                <a:cs typeface="Arial" panose="020B0604020202020204" pitchFamily="34" charset="0"/>
              </a:rPr>
              <a:t>Desviación típica </a:t>
            </a:r>
            <a:r>
              <a:rPr lang="es-ES" sz="1600" b="1" dirty="0">
                <a:solidFill>
                  <a:srgbClr val="953735"/>
                </a:solidFill>
                <a:latin typeface="Arial" panose="020B0604020202020204" pitchFamily="34" charset="0"/>
                <a:cs typeface="Arial" panose="020B0604020202020204" pitchFamily="34" charset="0"/>
                <a:sym typeface="Symbol"/>
              </a:rPr>
              <a:t>, </a:t>
            </a:r>
            <a:r>
              <a:rPr lang="es-ES" sz="1600" dirty="0">
                <a:latin typeface="Arial" panose="020B0604020202020204" pitchFamily="34" charset="0"/>
                <a:cs typeface="Arial" panose="020B0604020202020204" pitchFamily="34" charset="0"/>
                <a:sym typeface="Symbol"/>
              </a:rPr>
              <a:t>indica la desviación de los datos estadísticos y representa la abertura de la curva de Gauss</a:t>
            </a:r>
            <a:r>
              <a:rPr lang="es-ES" sz="1600" b="1" dirty="0">
                <a:latin typeface="Arial" panose="020B0604020202020204" pitchFamily="34" charset="0"/>
                <a:cs typeface="Arial" panose="020B0604020202020204" pitchFamily="34" charset="0"/>
              </a:rPr>
              <a:t> </a:t>
            </a:r>
          </a:p>
          <a:p>
            <a:endParaRPr lang="es-ES" sz="1600" dirty="0">
              <a:latin typeface="Arial" panose="020B0604020202020204" pitchFamily="34" charset="0"/>
              <a:cs typeface="Arial" panose="020B0604020202020204" pitchFamily="34" charset="0"/>
            </a:endParaRPr>
          </a:p>
        </p:txBody>
      </p:sp>
      <p:graphicFrame>
        <p:nvGraphicFramePr>
          <p:cNvPr id="19" name="Objeto 14"/>
          <p:cNvGraphicFramePr>
            <a:graphicFrameLocks noChangeAspect="1"/>
          </p:cNvGraphicFramePr>
          <p:nvPr>
            <p:extLst>
              <p:ext uri="{D42A27DB-BD31-4B8C-83A1-F6EECF244321}">
                <p14:modId xmlns:p14="http://schemas.microsoft.com/office/powerpoint/2010/main" val="3345110035"/>
              </p:ext>
            </p:extLst>
          </p:nvPr>
        </p:nvGraphicFramePr>
        <p:xfrm>
          <a:off x="6650038" y="5705475"/>
          <a:ext cx="904875" cy="571500"/>
        </p:xfrm>
        <a:graphic>
          <a:graphicData uri="http://schemas.openxmlformats.org/presentationml/2006/ole">
            <mc:AlternateContent xmlns:mc="http://schemas.openxmlformats.org/markup-compatibility/2006">
              <mc:Choice xmlns:v="urn:schemas-microsoft-com:vml" Requires="v">
                <p:oleObj name="Ecuación" r:id="rId7" imgW="622080" imgH="393480" progId="Equation.3">
                  <p:embed/>
                </p:oleObj>
              </mc:Choice>
              <mc:Fallback>
                <p:oleObj name="Ecuación" r:id="rId7" imgW="622080" imgH="393480" progId="Equation.3">
                  <p:embed/>
                  <p:pic>
                    <p:nvPicPr>
                      <p:cNvPr id="19" name="Objeto 14"/>
                      <p:cNvPicPr/>
                      <p:nvPr/>
                    </p:nvPicPr>
                    <p:blipFill>
                      <a:blip r:embed="rId8"/>
                      <a:stretch>
                        <a:fillRect/>
                      </a:stretch>
                    </p:blipFill>
                    <p:spPr>
                      <a:xfrm>
                        <a:off x="6650038" y="5705475"/>
                        <a:ext cx="904875" cy="571500"/>
                      </a:xfrm>
                      <a:prstGeom prst="rect">
                        <a:avLst/>
                      </a:prstGeom>
                      <a:ln w="28575" cmpd="sng">
                        <a:solidFill>
                          <a:srgbClr val="FF0000"/>
                        </a:solidFill>
                      </a:ln>
                    </p:spPr>
                  </p:pic>
                </p:oleObj>
              </mc:Fallback>
            </mc:AlternateContent>
          </a:graphicData>
        </a:graphic>
      </p:graphicFrame>
      <p:sp>
        <p:nvSpPr>
          <p:cNvPr id="8" name="7 CuadroTexto"/>
          <p:cNvSpPr txBox="1"/>
          <p:nvPr/>
        </p:nvSpPr>
        <p:spPr>
          <a:xfrm>
            <a:off x="2074348" y="1787934"/>
            <a:ext cx="4667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f(t)</a:t>
            </a:r>
          </a:p>
        </p:txBody>
      </p:sp>
      <p:sp>
        <p:nvSpPr>
          <p:cNvPr id="21" name="20 CuadroTexto"/>
          <p:cNvSpPr txBox="1"/>
          <p:nvPr/>
        </p:nvSpPr>
        <p:spPr>
          <a:xfrm>
            <a:off x="3700279" y="3412422"/>
            <a:ext cx="2487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p>
        </p:txBody>
      </p:sp>
      <p:sp>
        <p:nvSpPr>
          <p:cNvPr id="24" name="23 CuadroTexto"/>
          <p:cNvSpPr txBox="1"/>
          <p:nvPr/>
        </p:nvSpPr>
        <p:spPr>
          <a:xfrm>
            <a:off x="2438785" y="3522448"/>
            <a:ext cx="333746"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e</a:t>
            </a:r>
            <a:endParaRPr lang="en-US" baseline="-25000" dirty="0">
              <a:latin typeface="Arial" panose="020B0604020202020204" pitchFamily="34" charset="0"/>
              <a:cs typeface="Arial" panose="020B0604020202020204" pitchFamily="34" charset="0"/>
            </a:endParaRPr>
          </a:p>
        </p:txBody>
      </p:sp>
      <p:sp>
        <p:nvSpPr>
          <p:cNvPr id="25" name="CuadroTexto 9"/>
          <p:cNvSpPr txBox="1"/>
          <p:nvPr/>
        </p:nvSpPr>
        <p:spPr>
          <a:xfrm>
            <a:off x="2893250" y="1972600"/>
            <a:ext cx="1238250" cy="553998"/>
          </a:xfrm>
          <a:prstGeom prst="rect">
            <a:avLst/>
          </a:prstGeom>
          <a:noFill/>
          <a:ln w="28575" cmpd="sng">
            <a:solidFill>
              <a:srgbClr val="FF0000"/>
            </a:solidFill>
          </a:ln>
        </p:spPr>
        <p:txBody>
          <a:bodyPr wrap="square" rtlCol="0">
            <a:spAutoFit/>
          </a:bodyPr>
          <a:lstStyle/>
          <a:p>
            <a:r>
              <a:rPr lang="es-ES" sz="1000" b="1" dirty="0"/>
              <a:t>El área debajo de la curva representa la probabilidad</a:t>
            </a:r>
          </a:p>
        </p:txBody>
      </p:sp>
    </p:spTree>
    <p:extLst>
      <p:ext uri="{BB962C8B-B14F-4D97-AF65-F5344CB8AC3E}">
        <p14:creationId xmlns:p14="http://schemas.microsoft.com/office/powerpoint/2010/main" val="1999361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53</a:t>
            </a:fld>
            <a:endParaRPr lang="en-US" sz="1600" dirty="0">
              <a:solidFill>
                <a:schemeClr val="bg1"/>
              </a:solidFill>
              <a:latin typeface="Arial" panose="020B0604020202020204" pitchFamily="34" charset="0"/>
              <a:cs typeface="Arial" panose="020B0604020202020204" pitchFamily="34" charset="0"/>
            </a:endParaRPr>
          </a:p>
        </p:txBody>
      </p:sp>
      <p:sp>
        <p:nvSpPr>
          <p:cNvPr id="29" name="CuadroTexto 21"/>
          <p:cNvSpPr txBox="1"/>
          <p:nvPr/>
        </p:nvSpPr>
        <p:spPr>
          <a:xfrm>
            <a:off x="1084177" y="1240516"/>
            <a:ext cx="3905250" cy="400110"/>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2000" b="1" dirty="0">
                <a:solidFill>
                  <a:schemeClr val="tx1"/>
                </a:solidFill>
                <a:latin typeface="Arial" panose="020B0604020202020204" pitchFamily="34" charset="0"/>
                <a:cs typeface="Arial" panose="020B0604020202020204" pitchFamily="34" charset="0"/>
              </a:rPr>
              <a:t>Probabilidad de cumplimiento</a:t>
            </a:r>
          </a:p>
        </p:txBody>
      </p:sp>
      <p:grpSp>
        <p:nvGrpSpPr>
          <p:cNvPr id="48" name="Group 1"/>
          <p:cNvGrpSpPr>
            <a:grpSpLocks/>
          </p:cNvGrpSpPr>
          <p:nvPr/>
        </p:nvGrpSpPr>
        <p:grpSpPr bwMode="auto">
          <a:xfrm>
            <a:off x="755576" y="2348880"/>
            <a:ext cx="4137284" cy="2504068"/>
            <a:chOff x="3140" y="5700"/>
            <a:chExt cx="4340" cy="2240"/>
          </a:xfrm>
        </p:grpSpPr>
        <p:pic>
          <p:nvPicPr>
            <p:cNvPr id="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 y="5968"/>
              <a:ext cx="3259" cy="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Group 3"/>
            <p:cNvGrpSpPr>
              <a:grpSpLocks/>
            </p:cNvGrpSpPr>
            <p:nvPr/>
          </p:nvGrpSpPr>
          <p:grpSpPr bwMode="auto">
            <a:xfrm>
              <a:off x="3140" y="5700"/>
              <a:ext cx="4340" cy="2240"/>
              <a:chOff x="3225" y="11420"/>
              <a:chExt cx="4340" cy="2240"/>
            </a:xfrm>
          </p:grpSpPr>
          <p:sp>
            <p:nvSpPr>
              <p:cNvPr id="51" name="Line 4"/>
              <p:cNvSpPr>
                <a:spLocks noChangeShapeType="1"/>
              </p:cNvSpPr>
              <p:nvPr/>
            </p:nvSpPr>
            <p:spPr bwMode="auto">
              <a:xfrm flipV="1">
                <a:off x="5286" y="11420"/>
                <a:ext cx="17" cy="2238"/>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2" name="Line 5"/>
              <p:cNvSpPr>
                <a:spLocks noChangeShapeType="1"/>
              </p:cNvSpPr>
              <p:nvPr/>
            </p:nvSpPr>
            <p:spPr bwMode="auto">
              <a:xfrm flipV="1">
                <a:off x="5318" y="13650"/>
                <a:ext cx="2247" cy="8"/>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3" name="Line 6"/>
              <p:cNvSpPr>
                <a:spLocks noChangeShapeType="1"/>
              </p:cNvSpPr>
              <p:nvPr/>
            </p:nvSpPr>
            <p:spPr bwMode="auto">
              <a:xfrm flipH="1">
                <a:off x="3225" y="13658"/>
                <a:ext cx="2093" cy="2"/>
              </a:xfrm>
              <a:prstGeom prst="line">
                <a:avLst/>
              </a:prstGeom>
              <a:noFill/>
              <a:ln w="28575" cmpd="sng">
                <a:solidFill>
                  <a:srgbClr val="0000FF"/>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ES"/>
              </a:p>
            </p:txBody>
          </p:sp>
        </p:grpSp>
      </p:grpSp>
      <p:cxnSp>
        <p:nvCxnSpPr>
          <p:cNvPr id="57" name="56 Conector recto"/>
          <p:cNvCxnSpPr/>
          <p:nvPr/>
        </p:nvCxnSpPr>
        <p:spPr>
          <a:xfrm flipV="1">
            <a:off x="1259632" y="4437112"/>
            <a:ext cx="0" cy="378947"/>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flipV="1">
            <a:off x="3491880" y="3412422"/>
            <a:ext cx="0" cy="1440527"/>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60 CuadroTexto"/>
              <p:cNvSpPr txBox="1"/>
              <p:nvPr/>
            </p:nvSpPr>
            <p:spPr>
              <a:xfrm>
                <a:off x="5197805" y="2103713"/>
                <a:ext cx="3046603" cy="1053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C00000"/>
                          </a:solidFill>
                          <a:latin typeface="Cambria Math"/>
                        </a:rPr>
                        <m:t>𝑃</m:t>
                      </m:r>
                      <m:r>
                        <a:rPr lang="es-ES" sz="2800" b="0" i="1" smtClean="0">
                          <a:solidFill>
                            <a:srgbClr val="C00000"/>
                          </a:solidFill>
                          <a:latin typeface="Cambria Math"/>
                        </a:rPr>
                        <m:t>(</m:t>
                      </m:r>
                      <m:r>
                        <a:rPr lang="es-ES" sz="2800" b="0" i="1" smtClean="0">
                          <a:solidFill>
                            <a:srgbClr val="C00000"/>
                          </a:solidFill>
                          <a:latin typeface="Cambria Math"/>
                        </a:rPr>
                        <m:t>𝑧</m:t>
                      </m:r>
                      <m:r>
                        <a:rPr lang="es-ES" sz="2800" b="0" i="1" smtClean="0">
                          <a:solidFill>
                            <a:srgbClr val="C00000"/>
                          </a:solidFill>
                          <a:latin typeface="Cambria Math"/>
                        </a:rPr>
                        <m:t>)=</m:t>
                      </m:r>
                      <m:nary>
                        <m:naryPr>
                          <m:ctrlPr>
                            <a:rPr lang="es-ES" sz="2800" b="0" i="1" smtClean="0">
                              <a:solidFill>
                                <a:srgbClr val="C00000"/>
                              </a:solidFill>
                              <a:latin typeface="Cambria Math" panose="02040503050406030204" pitchFamily="18" charset="0"/>
                            </a:rPr>
                          </m:ctrlPr>
                        </m:naryPr>
                        <m:sub>
                          <m:r>
                            <m:rPr>
                              <m:brk m:alnAt="23"/>
                            </m:rPr>
                            <a:rPr lang="es-ES" sz="2800" b="0" i="1" smtClean="0">
                              <a:solidFill>
                                <a:srgbClr val="C00000"/>
                              </a:solidFill>
                              <a:latin typeface="Cambria Math"/>
                            </a:rPr>
                            <m:t>−</m:t>
                          </m:r>
                          <m:r>
                            <a:rPr lang="es-ES" sz="2800" b="0" i="1" smtClean="0">
                              <a:solidFill>
                                <a:srgbClr val="C00000"/>
                              </a:solidFill>
                              <a:latin typeface="Cambria Math"/>
                              <a:ea typeface="Cambria Math"/>
                            </a:rPr>
                            <m:t>∞</m:t>
                          </m:r>
                        </m:sub>
                        <m:sup>
                          <m:sSub>
                            <m:sSubPr>
                              <m:ctrlPr>
                                <a:rPr lang="es-ES" sz="2800" b="0" i="1" smtClean="0">
                                  <a:solidFill>
                                    <a:srgbClr val="C00000"/>
                                  </a:solidFill>
                                  <a:latin typeface="Cambria Math" panose="02040503050406030204" pitchFamily="18" charset="0"/>
                                </a:rPr>
                              </m:ctrlPr>
                            </m:sSubPr>
                            <m:e>
                              <m:r>
                                <a:rPr lang="es-ES" sz="2800" b="0" i="1" smtClean="0">
                                  <a:solidFill>
                                    <a:srgbClr val="C00000"/>
                                  </a:solidFill>
                                  <a:latin typeface="Cambria Math"/>
                                </a:rPr>
                                <m:t>𝑡</m:t>
                              </m:r>
                            </m:e>
                            <m:sub>
                              <m:r>
                                <a:rPr lang="es-ES" sz="2800" b="0" i="1" smtClean="0">
                                  <a:solidFill>
                                    <a:srgbClr val="C00000"/>
                                  </a:solidFill>
                                  <a:latin typeface="Cambria Math"/>
                                </a:rPr>
                                <m:t>0</m:t>
                              </m:r>
                            </m:sub>
                          </m:sSub>
                        </m:sup>
                        <m:e>
                          <m:r>
                            <a:rPr lang="es-ES" sz="2800" b="0" i="1" smtClean="0">
                              <a:solidFill>
                                <a:srgbClr val="C00000"/>
                              </a:solidFill>
                              <a:latin typeface="Cambria Math"/>
                            </a:rPr>
                            <m:t>𝑓</m:t>
                          </m:r>
                          <m:d>
                            <m:dPr>
                              <m:ctrlPr>
                                <a:rPr lang="es-ES" sz="2800" b="0" i="1" smtClean="0">
                                  <a:solidFill>
                                    <a:srgbClr val="C00000"/>
                                  </a:solidFill>
                                  <a:latin typeface="Cambria Math" panose="02040503050406030204" pitchFamily="18" charset="0"/>
                                </a:rPr>
                              </m:ctrlPr>
                            </m:dPr>
                            <m:e>
                              <m:r>
                                <a:rPr lang="es-ES" sz="2800" b="0" i="1" smtClean="0">
                                  <a:solidFill>
                                    <a:srgbClr val="C00000"/>
                                  </a:solidFill>
                                  <a:latin typeface="Cambria Math"/>
                                </a:rPr>
                                <m:t>𝑡</m:t>
                              </m:r>
                            </m:e>
                          </m:d>
                          <m:r>
                            <a:rPr lang="es-ES" sz="2800" b="0" i="1" smtClean="0">
                              <a:solidFill>
                                <a:srgbClr val="C00000"/>
                              </a:solidFill>
                              <a:latin typeface="Cambria Math"/>
                            </a:rPr>
                            <m:t>𝑑𝑡</m:t>
                          </m:r>
                        </m:e>
                      </m:nary>
                    </m:oMath>
                  </m:oMathPara>
                </a14:m>
                <a:endParaRPr lang="en-US" sz="2800" dirty="0">
                  <a:solidFill>
                    <a:srgbClr val="C00000"/>
                  </a:solidFill>
                </a:endParaRPr>
              </a:p>
            </p:txBody>
          </p:sp>
        </mc:Choice>
        <mc:Fallback xmlns="">
          <p:sp>
            <p:nvSpPr>
              <p:cNvPr id="61" name="60 CuadroTexto"/>
              <p:cNvSpPr txBox="1">
                <a:spLocks noRot="1" noChangeAspect="1" noMove="1" noResize="1" noEditPoints="1" noAdjustHandles="1" noChangeArrowheads="1" noChangeShapeType="1" noTextEdit="1"/>
              </p:cNvSpPr>
              <p:nvPr/>
            </p:nvSpPr>
            <p:spPr>
              <a:xfrm>
                <a:off x="5197805" y="2103713"/>
                <a:ext cx="3046603" cy="1053173"/>
              </a:xfrm>
              <a:prstGeom prst="rect">
                <a:avLst/>
              </a:prstGeom>
              <a:blipFill rotWithShape="1">
                <a:blip r:embed="rId5"/>
                <a:stretch>
                  <a:fillRect/>
                </a:stretch>
              </a:blipFill>
            </p:spPr>
            <p:txBody>
              <a:bodyPr/>
              <a:lstStyle/>
              <a:p>
                <a:r>
                  <a:rPr lang="en-US">
                    <a:noFill/>
                  </a:rPr>
                  <a:t> </a:t>
                </a:r>
              </a:p>
            </p:txBody>
          </p:sp>
        </mc:Fallback>
      </mc:AlternateContent>
      <p:sp>
        <p:nvSpPr>
          <p:cNvPr id="34" name="33 Rectángulo"/>
          <p:cNvSpPr/>
          <p:nvPr/>
        </p:nvSpPr>
        <p:spPr>
          <a:xfrm>
            <a:off x="1052987" y="4910784"/>
            <a:ext cx="561372" cy="523220"/>
          </a:xfrm>
          <a:prstGeom prst="rect">
            <a:avLst/>
          </a:prstGeom>
        </p:spPr>
        <p:txBody>
          <a:bodyPr wrap="none">
            <a:spAutoFit/>
          </a:bodyPr>
          <a:lstStyle/>
          <a:p>
            <a:r>
              <a:rPr lang="es-ES" sz="2800" dirty="0">
                <a:solidFill>
                  <a:srgbClr val="C00000"/>
                </a:solidFill>
                <a:latin typeface="Arial" panose="020B0604020202020204" pitchFamily="34" charset="0"/>
                <a:cs typeface="Arial" panose="020B0604020202020204" pitchFamily="34" charset="0"/>
              </a:rPr>
              <a:t>-∞</a:t>
            </a:r>
            <a:endParaRPr lang="en-US" sz="2800" dirty="0">
              <a:solidFill>
                <a:srgbClr val="C00000"/>
              </a:solidFill>
              <a:latin typeface="Arial" panose="020B0604020202020204" pitchFamily="34" charset="0"/>
              <a:cs typeface="Arial" panose="020B0604020202020204" pitchFamily="34" charset="0"/>
            </a:endParaRPr>
          </a:p>
        </p:txBody>
      </p:sp>
      <p:sp>
        <p:nvSpPr>
          <p:cNvPr id="35" name="34 Rectángulo"/>
          <p:cNvSpPr/>
          <p:nvPr/>
        </p:nvSpPr>
        <p:spPr>
          <a:xfrm>
            <a:off x="3351844" y="4849996"/>
            <a:ext cx="417102" cy="523220"/>
          </a:xfrm>
          <a:prstGeom prst="rect">
            <a:avLst/>
          </a:prstGeom>
        </p:spPr>
        <p:txBody>
          <a:bodyPr wrap="none">
            <a:spAutoFit/>
          </a:bodyPr>
          <a:lstStyle/>
          <a:p>
            <a:r>
              <a:rPr lang="es-ES" sz="2800" dirty="0" err="1">
                <a:solidFill>
                  <a:srgbClr val="C00000"/>
                </a:solidFill>
                <a:latin typeface="Arial" panose="020B0604020202020204" pitchFamily="34" charset="0"/>
                <a:cs typeface="Arial" panose="020B0604020202020204" pitchFamily="34" charset="0"/>
              </a:rPr>
              <a:t>t</a:t>
            </a:r>
            <a:r>
              <a:rPr lang="es-ES" sz="2800" baseline="-25000" dirty="0" err="1">
                <a:solidFill>
                  <a:srgbClr val="C00000"/>
                </a:solidFill>
                <a:latin typeface="Arial" panose="020B0604020202020204" pitchFamily="34" charset="0"/>
                <a:cs typeface="Arial" panose="020B0604020202020204" pitchFamily="34" charset="0"/>
              </a:rPr>
              <a:t>0</a:t>
            </a:r>
            <a:endParaRPr lang="en-US" sz="2800" baseline="-25000" dirty="0">
              <a:solidFill>
                <a:srgbClr val="C00000"/>
              </a:solidFill>
              <a:latin typeface="Arial" panose="020B0604020202020204" pitchFamily="34" charset="0"/>
              <a:cs typeface="Arial" panose="020B0604020202020204" pitchFamily="34" charset="0"/>
            </a:endParaRPr>
          </a:p>
        </p:txBody>
      </p:sp>
      <p:sp>
        <p:nvSpPr>
          <p:cNvPr id="47" name="46 Rectángulo"/>
          <p:cNvSpPr/>
          <p:nvPr/>
        </p:nvSpPr>
        <p:spPr>
          <a:xfrm>
            <a:off x="4608808" y="4797152"/>
            <a:ext cx="269626" cy="461665"/>
          </a:xfrm>
          <a:prstGeom prst="rect">
            <a:avLst/>
          </a:prstGeom>
        </p:spPr>
        <p:txBody>
          <a:bodyPr wrap="none">
            <a:spAutoFit/>
          </a:bodyPr>
          <a:lstStyle/>
          <a:p>
            <a:r>
              <a:rPr lang="es-ES" sz="2400" dirty="0">
                <a:solidFill>
                  <a:srgbClr val="0000CC"/>
                </a:solidFill>
                <a:latin typeface="Arial" panose="020B0604020202020204" pitchFamily="34" charset="0"/>
                <a:cs typeface="Arial" panose="020B0604020202020204" pitchFamily="34" charset="0"/>
              </a:rPr>
              <a:t>t</a:t>
            </a:r>
            <a:endParaRPr lang="en-US" sz="2400" dirty="0">
              <a:solidFill>
                <a:srgbClr val="0000CC"/>
              </a:solidFill>
              <a:latin typeface="Arial" panose="020B0604020202020204" pitchFamily="34" charset="0"/>
              <a:cs typeface="Arial" panose="020B0604020202020204" pitchFamily="34" charset="0"/>
            </a:endParaRPr>
          </a:p>
        </p:txBody>
      </p:sp>
      <p:sp>
        <p:nvSpPr>
          <p:cNvPr id="54" name="53 Rectángulo"/>
          <p:cNvSpPr/>
          <p:nvPr/>
        </p:nvSpPr>
        <p:spPr>
          <a:xfrm>
            <a:off x="2601702" y="1872881"/>
            <a:ext cx="559769" cy="461665"/>
          </a:xfrm>
          <a:prstGeom prst="rect">
            <a:avLst/>
          </a:prstGeom>
        </p:spPr>
        <p:txBody>
          <a:bodyPr wrap="none">
            <a:spAutoFit/>
          </a:bodyPr>
          <a:lstStyle/>
          <a:p>
            <a:r>
              <a:rPr lang="es-ES" sz="2400" dirty="0">
                <a:solidFill>
                  <a:srgbClr val="0000CC"/>
                </a:solidFill>
                <a:latin typeface="Arial" panose="020B0604020202020204" pitchFamily="34" charset="0"/>
                <a:cs typeface="Arial" panose="020B0604020202020204" pitchFamily="34" charset="0"/>
              </a:rPr>
              <a:t>f(t)</a:t>
            </a:r>
            <a:endParaRPr lang="en-US" sz="2400" dirty="0">
              <a:solidFill>
                <a:srgbClr val="0000CC"/>
              </a:solidFill>
              <a:latin typeface="Arial" panose="020B0604020202020204" pitchFamily="34" charset="0"/>
              <a:cs typeface="Arial" panose="020B0604020202020204" pitchFamily="34" charset="0"/>
            </a:endParaRPr>
          </a:p>
        </p:txBody>
      </p:sp>
      <p:sp>
        <p:nvSpPr>
          <p:cNvPr id="55" name="54 Rectángulo"/>
          <p:cNvSpPr/>
          <p:nvPr/>
        </p:nvSpPr>
        <p:spPr>
          <a:xfrm>
            <a:off x="2601702" y="4852949"/>
            <a:ext cx="417102" cy="523220"/>
          </a:xfrm>
          <a:prstGeom prst="rect">
            <a:avLst/>
          </a:prstGeom>
        </p:spPr>
        <p:txBody>
          <a:bodyPr wrap="none">
            <a:spAutoFit/>
          </a:bodyPr>
          <a:lstStyle/>
          <a:p>
            <a:r>
              <a:rPr lang="es-ES" sz="2800" dirty="0">
                <a:solidFill>
                  <a:srgbClr val="C00000"/>
                </a:solidFill>
                <a:latin typeface="Arial" panose="020B0604020202020204" pitchFamily="34" charset="0"/>
                <a:cs typeface="Arial" panose="020B0604020202020204" pitchFamily="34" charset="0"/>
              </a:rPr>
              <a:t>t</a:t>
            </a:r>
            <a:r>
              <a:rPr lang="es-ES" sz="2800" baseline="-25000" dirty="0">
                <a:solidFill>
                  <a:srgbClr val="C00000"/>
                </a:solidFill>
                <a:latin typeface="Arial" panose="020B0604020202020204" pitchFamily="34" charset="0"/>
                <a:cs typeface="Arial" panose="020B0604020202020204" pitchFamily="34" charset="0"/>
              </a:rPr>
              <a:t>e</a:t>
            </a:r>
            <a:endParaRPr lang="en-US" sz="2800" baseline="-25000" dirty="0">
              <a:solidFill>
                <a:srgbClr val="C00000"/>
              </a:solidFill>
              <a:latin typeface="Arial" panose="020B0604020202020204" pitchFamily="34" charset="0"/>
              <a:cs typeface="Arial" panose="020B0604020202020204" pitchFamily="34" charset="0"/>
            </a:endParaRPr>
          </a:p>
        </p:txBody>
      </p:sp>
      <p:sp>
        <p:nvSpPr>
          <p:cNvPr id="12" name="11 CuadroTexto"/>
          <p:cNvSpPr txBox="1"/>
          <p:nvPr/>
        </p:nvSpPr>
        <p:spPr>
          <a:xfrm>
            <a:off x="4934939" y="1736978"/>
            <a:ext cx="4139956"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Área de la curva entre -∞ y </a:t>
            </a:r>
            <a:r>
              <a:rPr lang="es-ES" dirty="0" err="1">
                <a:latin typeface="Arial" panose="020B0604020202020204" pitchFamily="34" charset="0"/>
                <a:cs typeface="Arial" panose="020B0604020202020204" pitchFamily="34" charset="0"/>
              </a:rPr>
              <a:t>t</a:t>
            </a:r>
            <a:r>
              <a:rPr lang="es-ES" baseline="-25000" dirty="0" err="1">
                <a:latin typeface="Arial" panose="020B0604020202020204" pitchFamily="34" charset="0"/>
                <a:cs typeface="Arial" panose="020B0604020202020204" pitchFamily="34" charset="0"/>
              </a:rPr>
              <a:t>0</a:t>
            </a: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baseline="-25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Calcular z:</a:t>
            </a:r>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Relacionar z con y P(z): tablas</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Tener en cuenta:</a:t>
            </a:r>
          </a:p>
        </p:txBody>
      </p:sp>
      <p:cxnSp>
        <p:nvCxnSpPr>
          <p:cNvPr id="14" name="13 Conector recto de flecha"/>
          <p:cNvCxnSpPr/>
          <p:nvPr/>
        </p:nvCxnSpPr>
        <p:spPr>
          <a:xfrm flipV="1">
            <a:off x="2810253" y="2780928"/>
            <a:ext cx="2179174" cy="15413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59 CuadroTexto"/>
          <p:cNvSpPr txBox="1"/>
          <p:nvPr/>
        </p:nvSpPr>
        <p:spPr>
          <a:xfrm>
            <a:off x="5351072" y="3459233"/>
            <a:ext cx="1741208" cy="461665"/>
          </a:xfrm>
          <a:prstGeom prst="rect">
            <a:avLst/>
          </a:prstGeom>
          <a:noFill/>
        </p:spPr>
        <p:txBody>
          <a:bodyPr wrap="square" rtlCol="0">
            <a:spAutoFit/>
          </a:bodyPr>
          <a:lstStyle/>
          <a:p>
            <a:r>
              <a:rPr lang="es-ES" sz="2400" dirty="0" err="1">
                <a:solidFill>
                  <a:srgbClr val="C00000"/>
                </a:solidFill>
                <a:latin typeface="Arial" panose="020B0604020202020204" pitchFamily="34" charset="0"/>
                <a:cs typeface="Arial" panose="020B0604020202020204" pitchFamily="34" charset="0"/>
              </a:rPr>
              <a:t>t</a:t>
            </a:r>
            <a:r>
              <a:rPr lang="es-ES" sz="2400" baseline="-25000" dirty="0" err="1">
                <a:solidFill>
                  <a:srgbClr val="C00000"/>
                </a:solidFill>
                <a:latin typeface="Arial" panose="020B0604020202020204" pitchFamily="34" charset="0"/>
                <a:cs typeface="Arial" panose="020B0604020202020204" pitchFamily="34" charset="0"/>
              </a:rPr>
              <a:t>0</a:t>
            </a:r>
            <a:r>
              <a:rPr lang="es-ES" sz="2400" dirty="0">
                <a:solidFill>
                  <a:srgbClr val="C00000"/>
                </a:solidFill>
                <a:latin typeface="Arial" panose="020B0604020202020204" pitchFamily="34" charset="0"/>
                <a:cs typeface="Arial" panose="020B0604020202020204" pitchFamily="34" charset="0"/>
              </a:rPr>
              <a:t>=</a:t>
            </a:r>
            <a:r>
              <a:rPr lang="es-ES" sz="2400" dirty="0" err="1">
                <a:solidFill>
                  <a:srgbClr val="C00000"/>
                </a:solidFill>
                <a:latin typeface="Arial" panose="020B0604020202020204" pitchFamily="34" charset="0"/>
                <a:cs typeface="Arial" panose="020B0604020202020204" pitchFamily="34" charset="0"/>
              </a:rPr>
              <a:t>t</a:t>
            </a:r>
            <a:r>
              <a:rPr lang="es-ES" sz="2400" baseline="-25000" dirty="0" err="1">
                <a:solidFill>
                  <a:srgbClr val="C00000"/>
                </a:solidFill>
                <a:latin typeface="Arial" panose="020B0604020202020204" pitchFamily="34" charset="0"/>
                <a:cs typeface="Arial" panose="020B0604020202020204" pitchFamily="34" charset="0"/>
              </a:rPr>
              <a:t>e</a:t>
            </a:r>
            <a:r>
              <a:rPr lang="es-ES" sz="2400" dirty="0" err="1">
                <a:solidFill>
                  <a:srgbClr val="C00000"/>
                </a:solidFill>
                <a:latin typeface="Arial" panose="020B0604020202020204" pitchFamily="34" charset="0"/>
                <a:cs typeface="Arial" panose="020B0604020202020204" pitchFamily="34" charset="0"/>
              </a:rPr>
              <a:t>+</a:t>
            </a:r>
            <a:r>
              <a:rPr lang="es-ES" sz="2400" dirty="0" err="1">
                <a:solidFill>
                  <a:srgbClr val="C00000"/>
                </a:solidFill>
                <a:latin typeface="Arial" panose="020B0604020202020204" pitchFamily="34" charset="0"/>
                <a:cs typeface="Arial" panose="020B0604020202020204" pitchFamily="34" charset="0"/>
                <a:sym typeface="Symbol"/>
              </a:rPr>
              <a:t>z</a:t>
            </a:r>
            <a:r>
              <a:rPr lang="es-ES" sz="2400" dirty="0">
                <a:solidFill>
                  <a:srgbClr val="C00000"/>
                </a:solidFill>
                <a:latin typeface="Arial" panose="020B0604020202020204" pitchFamily="34" charset="0"/>
                <a:cs typeface="Arial" panose="020B0604020202020204" pitchFamily="34" charset="0"/>
                <a:sym typeface="Symbol"/>
              </a:rPr>
              <a:t>·</a:t>
            </a:r>
            <a:endParaRPr lang="es-ES" sz="2400" baseline="-25000" dirty="0">
              <a:solidFill>
                <a:srgbClr val="C00000"/>
              </a:solidFill>
              <a:latin typeface="Arial" panose="020B0604020202020204" pitchFamily="34" charset="0"/>
              <a:cs typeface="Arial" panose="020B0604020202020204" pitchFamily="34" charset="0"/>
            </a:endParaRPr>
          </a:p>
        </p:txBody>
      </p:sp>
      <p:sp>
        <p:nvSpPr>
          <p:cNvPr id="65" name="64 CuadroTexto"/>
          <p:cNvSpPr txBox="1"/>
          <p:nvPr/>
        </p:nvSpPr>
        <p:spPr>
          <a:xfrm>
            <a:off x="5364088" y="4581128"/>
            <a:ext cx="2088232" cy="461665"/>
          </a:xfrm>
          <a:prstGeom prst="rect">
            <a:avLst/>
          </a:prstGeom>
          <a:noFill/>
        </p:spPr>
        <p:txBody>
          <a:bodyPr wrap="square" rtlCol="0">
            <a:spAutoFit/>
          </a:bodyPr>
          <a:lstStyle/>
          <a:p>
            <a:r>
              <a:rPr lang="es-ES" sz="2400" dirty="0">
                <a:solidFill>
                  <a:srgbClr val="C00000"/>
                </a:solidFill>
                <a:latin typeface="Arial" panose="020B0604020202020204" pitchFamily="34" charset="0"/>
                <a:cs typeface="Arial" panose="020B0604020202020204" pitchFamily="34" charset="0"/>
              </a:rPr>
              <a:t>P(-z)=1-P(z)</a:t>
            </a:r>
            <a:endParaRPr lang="es-ES" sz="2400" baseline="-25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129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203848" y="620688"/>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54</a:t>
            </a:fld>
            <a:endParaRPr lang="en-US" sz="1600" dirty="0">
              <a:solidFill>
                <a:schemeClr val="bg1"/>
              </a:solidFill>
              <a:latin typeface="Arial" panose="020B0604020202020204" pitchFamily="34" charset="0"/>
              <a:cs typeface="Arial" panose="020B0604020202020204" pitchFamily="34" charset="0"/>
            </a:endParaRPr>
          </a:p>
        </p:txBody>
      </p:sp>
      <p:pic>
        <p:nvPicPr>
          <p:cNvPr id="23" name="Imagen 1"/>
          <p:cNvPicPr>
            <a:picLocks noChangeAspect="1"/>
          </p:cNvPicPr>
          <p:nvPr/>
        </p:nvPicPr>
        <p:blipFill>
          <a:blip r:embed="rId4"/>
          <a:stretch>
            <a:fillRect/>
          </a:stretch>
        </p:blipFill>
        <p:spPr>
          <a:xfrm>
            <a:off x="793094" y="1268760"/>
            <a:ext cx="7883362" cy="5100312"/>
          </a:xfrm>
          <a:prstGeom prst="rect">
            <a:avLst/>
          </a:prstGeom>
        </p:spPr>
      </p:pic>
    </p:spTree>
    <p:extLst>
      <p:ext uri="{BB962C8B-B14F-4D97-AF65-F5344CB8AC3E}">
        <p14:creationId xmlns:p14="http://schemas.microsoft.com/office/powerpoint/2010/main" val="3480250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55</a:t>
            </a:fld>
            <a:endParaRPr lang="en-US" sz="1600" dirty="0">
              <a:solidFill>
                <a:schemeClr val="bg1"/>
              </a:solidFill>
              <a:latin typeface="Arial" panose="020B0604020202020204" pitchFamily="34" charset="0"/>
              <a:cs typeface="Arial" panose="020B0604020202020204" pitchFamily="34" charset="0"/>
            </a:endParaRPr>
          </a:p>
        </p:txBody>
      </p:sp>
      <p:sp>
        <p:nvSpPr>
          <p:cNvPr id="25" name="CuadroTexto 12"/>
          <p:cNvSpPr txBox="1"/>
          <p:nvPr/>
        </p:nvSpPr>
        <p:spPr>
          <a:xfrm>
            <a:off x="1225724" y="3412422"/>
            <a:ext cx="4858444" cy="73866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1400" dirty="0">
                <a:solidFill>
                  <a:schemeClr val="tx1"/>
                </a:solidFill>
                <a:latin typeface="Arial" panose="020B0604020202020204" pitchFamily="34" charset="0"/>
                <a:cs typeface="Arial" panose="020B0604020202020204" pitchFamily="34" charset="0"/>
              </a:rPr>
              <a:t>t= 7 - σ =5,33 días   </a:t>
            </a:r>
            <a:r>
              <a:rPr lang="es-ES" sz="1400" dirty="0">
                <a:solidFill>
                  <a:schemeClr val="tx1"/>
                </a:solidFill>
                <a:latin typeface="Arial" panose="020B0604020202020204" pitchFamily="34" charset="0"/>
                <a:ea typeface="Wingdings"/>
                <a:cs typeface="Arial" panose="020B0604020202020204" pitchFamily="34" charset="0"/>
                <a:sym typeface="Wingdings"/>
              </a:rPr>
              <a:t> z=-1</a:t>
            </a:r>
            <a:r>
              <a:rPr lang="es-ES" sz="1400" dirty="0">
                <a:solidFill>
                  <a:schemeClr val="tx1"/>
                </a:solidFill>
                <a:latin typeface="Arial" panose="020B0604020202020204" pitchFamily="34" charset="0"/>
                <a:cs typeface="Arial" panose="020B0604020202020204" pitchFamily="34" charset="0"/>
              </a:rPr>
              <a:t>  </a:t>
            </a:r>
            <a:r>
              <a:rPr lang="es-ES" sz="1400" dirty="0">
                <a:solidFill>
                  <a:schemeClr val="tx1"/>
                </a:solidFill>
                <a:latin typeface="Arial" panose="020B0604020202020204" pitchFamily="34" charset="0"/>
                <a:ea typeface="Wingdings"/>
                <a:cs typeface="Arial" panose="020B0604020202020204" pitchFamily="34" charset="0"/>
                <a:sym typeface="Wingdings"/>
              </a:rPr>
              <a:t> </a:t>
            </a:r>
            <a:r>
              <a:rPr lang="es-ES" sz="1400" dirty="0">
                <a:solidFill>
                  <a:schemeClr val="tx1"/>
                </a:solidFill>
                <a:latin typeface="Arial" panose="020B0604020202020204" pitchFamily="34" charset="0"/>
                <a:cs typeface="Arial" panose="020B0604020202020204" pitchFamily="34" charset="0"/>
              </a:rPr>
              <a:t>P= 100%-84,13%= 15.7 %</a:t>
            </a:r>
            <a:r>
              <a:rPr lang="es-ES" sz="1400" dirty="0">
                <a:solidFill>
                  <a:schemeClr val="tx1"/>
                </a:solidFill>
                <a:latin typeface="Arial" panose="020B0604020202020204" pitchFamily="34" charset="0"/>
                <a:ea typeface="Wingdings"/>
                <a:cs typeface="Arial" panose="020B0604020202020204" pitchFamily="34" charset="0"/>
                <a:sym typeface="Wingdings"/>
              </a:rPr>
              <a:t> </a:t>
            </a:r>
            <a:endParaRPr lang="es-ES" sz="1400" dirty="0">
              <a:solidFill>
                <a:schemeClr val="tx1"/>
              </a:solidFill>
              <a:latin typeface="Arial" panose="020B0604020202020204" pitchFamily="34" charset="0"/>
              <a:cs typeface="Arial" panose="020B0604020202020204" pitchFamily="34" charset="0"/>
            </a:endParaRPr>
          </a:p>
          <a:p>
            <a:r>
              <a:rPr lang="es-ES" sz="1400" dirty="0">
                <a:solidFill>
                  <a:schemeClr val="tx1"/>
                </a:solidFill>
                <a:latin typeface="Arial" panose="020B0604020202020204" pitchFamily="34" charset="0"/>
                <a:cs typeface="Arial" panose="020B0604020202020204" pitchFamily="34" charset="0"/>
              </a:rPr>
              <a:t>t= 7 - 2σ =3,66 días </a:t>
            </a:r>
            <a:r>
              <a:rPr lang="es-ES" sz="1400" dirty="0">
                <a:solidFill>
                  <a:schemeClr val="tx1"/>
                </a:solidFill>
                <a:latin typeface="Arial" panose="020B0604020202020204" pitchFamily="34" charset="0"/>
                <a:ea typeface="Wingdings"/>
                <a:cs typeface="Arial" panose="020B0604020202020204" pitchFamily="34" charset="0"/>
                <a:sym typeface="Wingdings"/>
              </a:rPr>
              <a:t></a:t>
            </a:r>
            <a:r>
              <a:rPr lang="es-ES" sz="1400" dirty="0">
                <a:solidFill>
                  <a:schemeClr val="tx1"/>
                </a:solidFill>
                <a:latin typeface="Arial" panose="020B0604020202020204" pitchFamily="34" charset="0"/>
                <a:cs typeface="Arial" panose="020B0604020202020204" pitchFamily="34" charset="0"/>
              </a:rPr>
              <a:t> z=-2  </a:t>
            </a:r>
            <a:r>
              <a:rPr lang="es-ES" sz="1400" dirty="0">
                <a:solidFill>
                  <a:schemeClr val="tx1"/>
                </a:solidFill>
                <a:latin typeface="Arial" panose="020B0604020202020204" pitchFamily="34" charset="0"/>
                <a:ea typeface="Wingdings"/>
                <a:cs typeface="Arial" panose="020B0604020202020204" pitchFamily="34" charset="0"/>
                <a:sym typeface="Wingdings"/>
              </a:rPr>
              <a:t> </a:t>
            </a:r>
            <a:r>
              <a:rPr lang="es-ES" sz="1400" dirty="0">
                <a:solidFill>
                  <a:schemeClr val="tx1"/>
                </a:solidFill>
                <a:latin typeface="Arial" panose="020B0604020202020204" pitchFamily="34" charset="0"/>
                <a:cs typeface="Arial" panose="020B0604020202020204" pitchFamily="34" charset="0"/>
              </a:rPr>
              <a:t>P= 100%-97,73% = 2.27 %</a:t>
            </a:r>
            <a:r>
              <a:rPr lang="es-ES" sz="1400" dirty="0">
                <a:solidFill>
                  <a:schemeClr val="tx1"/>
                </a:solidFill>
                <a:latin typeface="Arial" panose="020B0604020202020204" pitchFamily="34" charset="0"/>
                <a:ea typeface="Wingdings"/>
                <a:cs typeface="Arial" panose="020B0604020202020204" pitchFamily="34" charset="0"/>
                <a:sym typeface="Wingdings"/>
              </a:rPr>
              <a:t> </a:t>
            </a:r>
            <a:endParaRPr lang="es-ES" sz="1400" dirty="0">
              <a:solidFill>
                <a:schemeClr val="tx1"/>
              </a:solidFill>
              <a:latin typeface="Arial" panose="020B0604020202020204" pitchFamily="34" charset="0"/>
              <a:cs typeface="Arial" panose="020B0604020202020204" pitchFamily="34" charset="0"/>
            </a:endParaRPr>
          </a:p>
          <a:p>
            <a:r>
              <a:rPr lang="es-ES" sz="1400" dirty="0">
                <a:solidFill>
                  <a:schemeClr val="tx1"/>
                </a:solidFill>
                <a:latin typeface="Arial" panose="020B0604020202020204" pitchFamily="34" charset="0"/>
                <a:cs typeface="Arial" panose="020B0604020202020204" pitchFamily="34" charset="0"/>
              </a:rPr>
              <a:t>t=7 - 3σ =2,89 días  </a:t>
            </a:r>
            <a:r>
              <a:rPr lang="es-ES" sz="1400" dirty="0">
                <a:solidFill>
                  <a:schemeClr val="tx1"/>
                </a:solidFill>
                <a:latin typeface="Arial" panose="020B0604020202020204" pitchFamily="34" charset="0"/>
                <a:ea typeface="Wingdings"/>
                <a:cs typeface="Arial" panose="020B0604020202020204" pitchFamily="34" charset="0"/>
                <a:sym typeface="Wingdings"/>
              </a:rPr>
              <a:t></a:t>
            </a:r>
            <a:r>
              <a:rPr lang="es-ES" sz="1400" dirty="0">
                <a:solidFill>
                  <a:schemeClr val="tx1"/>
                </a:solidFill>
                <a:latin typeface="Arial" panose="020B0604020202020204" pitchFamily="34" charset="0"/>
                <a:cs typeface="Arial" panose="020B0604020202020204" pitchFamily="34" charset="0"/>
              </a:rPr>
              <a:t> z=-3  </a:t>
            </a:r>
            <a:r>
              <a:rPr lang="es-ES" sz="1400" dirty="0">
                <a:solidFill>
                  <a:schemeClr val="tx1"/>
                </a:solidFill>
                <a:latin typeface="Arial" panose="020B0604020202020204" pitchFamily="34" charset="0"/>
                <a:ea typeface="Wingdings"/>
                <a:cs typeface="Arial" panose="020B0604020202020204" pitchFamily="34" charset="0"/>
                <a:sym typeface="Wingdings"/>
              </a:rPr>
              <a:t> </a:t>
            </a:r>
            <a:r>
              <a:rPr lang="es-ES" sz="1400" dirty="0">
                <a:solidFill>
                  <a:schemeClr val="tx1"/>
                </a:solidFill>
                <a:latin typeface="Arial" panose="020B0604020202020204" pitchFamily="34" charset="0"/>
                <a:cs typeface="Arial" panose="020B0604020202020204" pitchFamily="34" charset="0"/>
              </a:rPr>
              <a:t>P= 100%-99,87% = 0.13 %</a:t>
            </a:r>
          </a:p>
        </p:txBody>
      </p:sp>
      <p:sp>
        <p:nvSpPr>
          <p:cNvPr id="26" name="CuadroTexto 13"/>
          <p:cNvSpPr txBox="1"/>
          <p:nvPr/>
        </p:nvSpPr>
        <p:spPr>
          <a:xfrm>
            <a:off x="1187624" y="2682295"/>
            <a:ext cx="4432300" cy="73866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1400" dirty="0">
                <a:solidFill>
                  <a:schemeClr val="tx1"/>
                </a:solidFill>
                <a:latin typeface="Arial" panose="020B0604020202020204" pitchFamily="34" charset="0"/>
                <a:cs typeface="Arial" panose="020B0604020202020204" pitchFamily="34" charset="0"/>
              </a:rPr>
              <a:t>t= 7 + σ =8,67 días     </a:t>
            </a:r>
            <a:r>
              <a:rPr lang="es-ES" sz="1400" dirty="0">
                <a:solidFill>
                  <a:schemeClr val="tx1"/>
                </a:solidFill>
                <a:latin typeface="Arial" panose="020B0604020202020204" pitchFamily="34" charset="0"/>
                <a:cs typeface="Arial" panose="020B0604020202020204" pitchFamily="34" charset="0"/>
                <a:sym typeface="Wingdings"/>
              </a:rPr>
              <a:t> z=1  </a:t>
            </a:r>
            <a:r>
              <a:rPr lang="es-ES" sz="1400" dirty="0">
                <a:solidFill>
                  <a:schemeClr val="tx1"/>
                </a:solidFill>
                <a:latin typeface="Arial" panose="020B0604020202020204" pitchFamily="34" charset="0"/>
                <a:cs typeface="Arial" panose="020B0604020202020204" pitchFamily="34" charset="0"/>
              </a:rPr>
              <a:t>P= 84,13%</a:t>
            </a:r>
            <a:r>
              <a:rPr lang="es-ES" sz="1400" dirty="0">
                <a:solidFill>
                  <a:schemeClr val="tx1"/>
                </a:solidFill>
                <a:latin typeface="Arial" panose="020B0604020202020204" pitchFamily="34" charset="0"/>
                <a:cs typeface="Arial" panose="020B0604020202020204" pitchFamily="34" charset="0"/>
                <a:sym typeface="Wingdings"/>
              </a:rPr>
              <a:t> </a:t>
            </a:r>
            <a:endParaRPr lang="es-ES" sz="1400" dirty="0">
              <a:solidFill>
                <a:schemeClr val="tx1"/>
              </a:solidFill>
              <a:latin typeface="Arial" panose="020B0604020202020204" pitchFamily="34" charset="0"/>
              <a:cs typeface="Arial" panose="020B0604020202020204" pitchFamily="34" charset="0"/>
            </a:endParaRPr>
          </a:p>
          <a:p>
            <a:r>
              <a:rPr lang="es-ES" sz="1400" dirty="0">
                <a:solidFill>
                  <a:schemeClr val="tx1"/>
                </a:solidFill>
                <a:latin typeface="Arial" panose="020B0604020202020204" pitchFamily="34" charset="0"/>
                <a:cs typeface="Arial" panose="020B0604020202020204" pitchFamily="34" charset="0"/>
              </a:rPr>
              <a:t>t= 7 + 2σ =10,34 días </a:t>
            </a:r>
            <a:r>
              <a:rPr lang="es-ES" sz="1400" dirty="0">
                <a:solidFill>
                  <a:schemeClr val="tx1"/>
                </a:solidFill>
                <a:latin typeface="Arial" panose="020B0604020202020204" pitchFamily="34" charset="0"/>
                <a:cs typeface="Arial" panose="020B0604020202020204" pitchFamily="34" charset="0"/>
                <a:sym typeface="Wingdings"/>
              </a:rPr>
              <a:t></a:t>
            </a:r>
            <a:r>
              <a:rPr lang="es-ES" sz="1400" dirty="0">
                <a:solidFill>
                  <a:schemeClr val="tx1"/>
                </a:solidFill>
                <a:latin typeface="Arial" panose="020B0604020202020204" pitchFamily="34" charset="0"/>
                <a:cs typeface="Arial" panose="020B0604020202020204" pitchFamily="34" charset="0"/>
              </a:rPr>
              <a:t> z=2 </a:t>
            </a:r>
            <a:r>
              <a:rPr lang="es-ES" sz="1400" dirty="0">
                <a:solidFill>
                  <a:schemeClr val="tx1"/>
                </a:solidFill>
                <a:latin typeface="Arial" panose="020B0604020202020204" pitchFamily="34" charset="0"/>
                <a:cs typeface="Arial" panose="020B0604020202020204" pitchFamily="34" charset="0"/>
                <a:sym typeface="Wingdings"/>
              </a:rPr>
              <a:t> </a:t>
            </a:r>
            <a:r>
              <a:rPr lang="es-ES" sz="1400" dirty="0">
                <a:solidFill>
                  <a:schemeClr val="tx1"/>
                </a:solidFill>
                <a:latin typeface="Arial" panose="020B0604020202020204" pitchFamily="34" charset="0"/>
                <a:cs typeface="Arial" panose="020B0604020202020204" pitchFamily="34" charset="0"/>
              </a:rPr>
              <a:t>P= 97,73%</a:t>
            </a:r>
            <a:r>
              <a:rPr lang="es-ES" sz="1400" dirty="0">
                <a:solidFill>
                  <a:schemeClr val="tx1"/>
                </a:solidFill>
                <a:latin typeface="Arial" panose="020B0604020202020204" pitchFamily="34" charset="0"/>
                <a:cs typeface="Arial" panose="020B0604020202020204" pitchFamily="34" charset="0"/>
                <a:sym typeface="Wingdings"/>
              </a:rPr>
              <a:t> </a:t>
            </a:r>
            <a:endParaRPr lang="es-ES" sz="1400" dirty="0">
              <a:solidFill>
                <a:schemeClr val="tx1"/>
              </a:solidFill>
              <a:latin typeface="Arial" panose="020B0604020202020204" pitchFamily="34" charset="0"/>
              <a:cs typeface="Arial" panose="020B0604020202020204" pitchFamily="34" charset="0"/>
            </a:endParaRPr>
          </a:p>
          <a:p>
            <a:r>
              <a:rPr lang="es-ES" sz="1400" dirty="0">
                <a:solidFill>
                  <a:schemeClr val="tx1"/>
                </a:solidFill>
                <a:latin typeface="Arial" panose="020B0604020202020204" pitchFamily="34" charset="0"/>
                <a:cs typeface="Arial" panose="020B0604020202020204" pitchFamily="34" charset="0"/>
              </a:rPr>
              <a:t>t=7+ 3σ =12,09 días   </a:t>
            </a:r>
            <a:r>
              <a:rPr lang="es-ES" sz="1400" dirty="0">
                <a:solidFill>
                  <a:schemeClr val="tx1"/>
                </a:solidFill>
                <a:latin typeface="Arial" panose="020B0604020202020204" pitchFamily="34" charset="0"/>
                <a:cs typeface="Arial" panose="020B0604020202020204" pitchFamily="34" charset="0"/>
                <a:sym typeface="Wingdings"/>
              </a:rPr>
              <a:t></a:t>
            </a:r>
            <a:r>
              <a:rPr lang="es-ES" sz="1400" dirty="0">
                <a:solidFill>
                  <a:schemeClr val="tx1"/>
                </a:solidFill>
                <a:latin typeface="Arial" panose="020B0604020202020204" pitchFamily="34" charset="0"/>
                <a:cs typeface="Arial" panose="020B0604020202020204" pitchFamily="34" charset="0"/>
              </a:rPr>
              <a:t> z=3 </a:t>
            </a:r>
            <a:r>
              <a:rPr lang="es-ES" sz="1400" dirty="0">
                <a:solidFill>
                  <a:schemeClr val="tx1"/>
                </a:solidFill>
                <a:latin typeface="Arial" panose="020B0604020202020204" pitchFamily="34" charset="0"/>
                <a:cs typeface="Arial" panose="020B0604020202020204" pitchFamily="34" charset="0"/>
                <a:sym typeface="Wingdings"/>
              </a:rPr>
              <a:t> </a:t>
            </a:r>
            <a:r>
              <a:rPr lang="es-ES" sz="1400" dirty="0">
                <a:solidFill>
                  <a:schemeClr val="tx1"/>
                </a:solidFill>
                <a:latin typeface="Arial" panose="020B0604020202020204" pitchFamily="34" charset="0"/>
                <a:cs typeface="Arial" panose="020B0604020202020204" pitchFamily="34" charset="0"/>
              </a:rPr>
              <a:t>P= 99,87</a:t>
            </a:r>
          </a:p>
        </p:txBody>
      </p:sp>
      <p:sp>
        <p:nvSpPr>
          <p:cNvPr id="27" name="CuadroTexto 16"/>
          <p:cNvSpPr txBox="1"/>
          <p:nvPr/>
        </p:nvSpPr>
        <p:spPr>
          <a:xfrm>
            <a:off x="1249066" y="5739976"/>
            <a:ext cx="4945632" cy="30777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1400" dirty="0">
                <a:solidFill>
                  <a:schemeClr val="tx1"/>
                </a:solidFill>
                <a:latin typeface="Arial" panose="020B0604020202020204" pitchFamily="34" charset="0"/>
                <a:cs typeface="Arial" panose="020B0604020202020204" pitchFamily="34" charset="0"/>
              </a:rPr>
              <a:t>T = 10 </a:t>
            </a:r>
            <a:r>
              <a:rPr lang="es-ES" sz="1400" dirty="0" err="1">
                <a:solidFill>
                  <a:schemeClr val="tx1"/>
                </a:solidFill>
                <a:latin typeface="Arial" panose="020B0604020202020204" pitchFamily="34" charset="0"/>
                <a:cs typeface="Arial" panose="020B0604020202020204" pitchFamily="34" charset="0"/>
              </a:rPr>
              <a:t>dias</a:t>
            </a:r>
            <a:r>
              <a:rPr lang="es-ES" sz="1400" dirty="0">
                <a:solidFill>
                  <a:schemeClr val="tx1"/>
                </a:solidFill>
                <a:latin typeface="Arial" panose="020B0604020202020204" pitchFamily="34" charset="0"/>
                <a:cs typeface="Arial" panose="020B0604020202020204" pitchFamily="34" charset="0"/>
                <a:sym typeface="Symbol"/>
              </a:rPr>
              <a:t></a:t>
            </a:r>
            <a:r>
              <a:rPr lang="es-ES" sz="1400" i="1" dirty="0">
                <a:solidFill>
                  <a:schemeClr val="tx1"/>
                </a:solidFill>
                <a:latin typeface="Arial" panose="020B0604020202020204" pitchFamily="34" charset="0"/>
                <a:cs typeface="Arial" panose="020B0604020202020204" pitchFamily="34" charset="0"/>
                <a:sym typeface="Symbol"/>
              </a:rPr>
              <a:t></a:t>
            </a:r>
            <a:r>
              <a:rPr lang="es-ES" sz="1400" i="1" dirty="0">
                <a:solidFill>
                  <a:schemeClr val="tx1"/>
                </a:solidFill>
                <a:latin typeface="Arial" panose="020B0604020202020204" pitchFamily="34" charset="0"/>
                <a:cs typeface="Arial" panose="020B0604020202020204" pitchFamily="34" charset="0"/>
              </a:rPr>
              <a:t> t</a:t>
            </a:r>
            <a:r>
              <a:rPr lang="es-ES" sz="1400" dirty="0">
                <a:solidFill>
                  <a:schemeClr val="tx1"/>
                </a:solidFill>
                <a:latin typeface="Arial" panose="020B0604020202020204" pitchFamily="34" charset="0"/>
                <a:cs typeface="Arial" panose="020B0604020202020204" pitchFamily="34" charset="0"/>
              </a:rPr>
              <a:t> = 3 </a:t>
            </a:r>
            <a:r>
              <a:rPr lang="es-ES" sz="1400" dirty="0" err="1">
                <a:solidFill>
                  <a:schemeClr val="tx1"/>
                </a:solidFill>
                <a:latin typeface="Arial" panose="020B0604020202020204" pitchFamily="34" charset="0"/>
                <a:cs typeface="Arial" panose="020B0604020202020204" pitchFamily="34" charset="0"/>
              </a:rPr>
              <a:t>dias</a:t>
            </a:r>
            <a:r>
              <a:rPr lang="es-ES" sz="1400" dirty="0" err="1">
                <a:solidFill>
                  <a:schemeClr val="tx1"/>
                </a:solidFill>
                <a:latin typeface="Arial" panose="020B0604020202020204" pitchFamily="34" charset="0"/>
                <a:cs typeface="Arial" panose="020B0604020202020204" pitchFamily="34" charset="0"/>
                <a:sym typeface="Symbol"/>
              </a:rPr>
              <a:t></a:t>
            </a:r>
            <a:r>
              <a:rPr lang="es-ES" sz="1400" b="1" i="1" dirty="0" err="1">
                <a:solidFill>
                  <a:schemeClr val="tx1"/>
                </a:solidFill>
                <a:latin typeface="Arial" panose="020B0604020202020204" pitchFamily="34" charset="0"/>
                <a:cs typeface="Arial" panose="020B0604020202020204" pitchFamily="34" charset="0"/>
              </a:rPr>
              <a:t>P</a:t>
            </a:r>
            <a:r>
              <a:rPr lang="es-ES" sz="1400" b="1" i="1" dirty="0">
                <a:solidFill>
                  <a:schemeClr val="tx1"/>
                </a:solidFill>
                <a:latin typeface="Arial" panose="020B0604020202020204" pitchFamily="34" charset="0"/>
                <a:cs typeface="Arial" panose="020B0604020202020204" pitchFamily="34" charset="0"/>
              </a:rPr>
              <a:t> = 96,40 %</a:t>
            </a:r>
            <a:endParaRPr lang="es-ES" sz="1400" dirty="0">
              <a:solidFill>
                <a:schemeClr val="tx1"/>
              </a:solidFill>
              <a:latin typeface="Arial" panose="020B0604020202020204" pitchFamily="34" charset="0"/>
              <a:cs typeface="Arial" panose="020B0604020202020204" pitchFamily="34" charset="0"/>
            </a:endParaRPr>
          </a:p>
        </p:txBody>
      </p:sp>
      <p:graphicFrame>
        <p:nvGraphicFramePr>
          <p:cNvPr id="28" name="Tabla 19"/>
          <p:cNvGraphicFramePr>
            <a:graphicFrameLocks noGrp="1"/>
          </p:cNvGraphicFramePr>
          <p:nvPr>
            <p:extLst>
              <p:ext uri="{D42A27DB-BD31-4B8C-83A1-F6EECF244321}">
                <p14:modId xmlns:p14="http://schemas.microsoft.com/office/powerpoint/2010/main" val="1717814265"/>
              </p:ext>
            </p:extLst>
          </p:nvPr>
        </p:nvGraphicFramePr>
        <p:xfrm>
          <a:off x="1032203" y="1484784"/>
          <a:ext cx="6182420" cy="670560"/>
        </p:xfrm>
        <a:graphic>
          <a:graphicData uri="http://schemas.openxmlformats.org/drawingml/2006/table">
            <a:tbl>
              <a:tblPr firstRow="1" bandRow="1">
                <a:tableStyleId>{5C22544A-7EE6-4342-B048-85BDC9FD1C3A}</a:tableStyleId>
              </a:tblPr>
              <a:tblGrid>
                <a:gridCol w="635827">
                  <a:extLst>
                    <a:ext uri="{9D8B030D-6E8A-4147-A177-3AD203B41FA5}">
                      <a16:colId xmlns:a16="http://schemas.microsoft.com/office/drawing/2014/main" val="20000"/>
                    </a:ext>
                  </a:extLst>
                </a:gridCol>
                <a:gridCol w="1176959">
                  <a:extLst>
                    <a:ext uri="{9D8B030D-6E8A-4147-A177-3AD203B41FA5}">
                      <a16:colId xmlns:a16="http://schemas.microsoft.com/office/drawing/2014/main" val="20001"/>
                    </a:ext>
                  </a:extLst>
                </a:gridCol>
                <a:gridCol w="1068733">
                  <a:extLst>
                    <a:ext uri="{9D8B030D-6E8A-4147-A177-3AD203B41FA5}">
                      <a16:colId xmlns:a16="http://schemas.microsoft.com/office/drawing/2014/main" val="20002"/>
                    </a:ext>
                  </a:extLst>
                </a:gridCol>
                <a:gridCol w="1217547">
                  <a:extLst>
                    <a:ext uri="{9D8B030D-6E8A-4147-A177-3AD203B41FA5}">
                      <a16:colId xmlns:a16="http://schemas.microsoft.com/office/drawing/2014/main" val="20003"/>
                    </a:ext>
                  </a:extLst>
                </a:gridCol>
                <a:gridCol w="1041677">
                  <a:extLst>
                    <a:ext uri="{9D8B030D-6E8A-4147-A177-3AD203B41FA5}">
                      <a16:colId xmlns:a16="http://schemas.microsoft.com/office/drawing/2014/main" val="20004"/>
                    </a:ext>
                  </a:extLst>
                </a:gridCol>
                <a:gridCol w="1041677">
                  <a:extLst>
                    <a:ext uri="{9D8B030D-6E8A-4147-A177-3AD203B41FA5}">
                      <a16:colId xmlns:a16="http://schemas.microsoft.com/office/drawing/2014/main" val="20005"/>
                    </a:ext>
                  </a:extLst>
                </a:gridCol>
              </a:tblGrid>
              <a:tr h="168929">
                <a:tc>
                  <a:txBody>
                    <a:bodyPr/>
                    <a:lstStyle/>
                    <a:p>
                      <a:endParaRPr lang="es-E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chemeClr val="tx1"/>
                          </a:solidFill>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40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chemeClr val="tx1"/>
                          </a:solidFill>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chemeClr val="tx1"/>
                          </a:solidFill>
                          <a:latin typeface="Arial" panose="020B0604020202020204" pitchFamily="34" charset="0"/>
                          <a:cs typeface="Arial" panose="020B0604020202020204" pitchFamily="34" charset="0"/>
                        </a:rPr>
                        <a:t>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chemeClr val="tx1"/>
                          </a:solidFill>
                          <a:latin typeface="Arial" panose="020B0604020202020204" pitchFamily="34" charset="0"/>
                          <a:cs typeface="Arial" panose="020B0604020202020204" pitchFamily="34" charset="0"/>
                          <a:sym typeface="Symbol"/>
                        </a:rPr>
                        <a:t></a:t>
                      </a:r>
                      <a:endParaRPr lang="es-ES" sz="16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7434">
                <a:tc>
                  <a:txBody>
                    <a:bodyPr/>
                    <a:lstStyle/>
                    <a:p>
                      <a:r>
                        <a:rPr lang="es-ES" sz="1600" dirty="0">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latin typeface="Arial" panose="020B0604020202020204" pitchFamily="34" charset="0"/>
                          <a:cs typeface="Arial" panose="020B0604020202020204" pitchFamily="34" charset="0"/>
                        </a:rPr>
                        <a:t>4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1600" dirty="0">
                          <a:latin typeface="Arial" panose="020B0604020202020204" pitchFamily="34" charset="0"/>
                          <a:cs typeface="Arial" panose="020B0604020202020204" pitchFamily="34" charset="0"/>
                        </a:rPr>
                        <a:t>6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1600" dirty="0">
                          <a:latin typeface="Arial" panose="020B0604020202020204" pitchFamily="34" charset="0"/>
                          <a:cs typeface="Arial" panose="020B0604020202020204" pitchFamily="34" charset="0"/>
                        </a:rPr>
                        <a:t>14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latin typeface="Arial" panose="020B0604020202020204" pitchFamily="34" charset="0"/>
                          <a:cs typeface="Arial" panose="020B0604020202020204" pitchFamily="34" charset="0"/>
                        </a:rPr>
                        <a:t>7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latin typeface="Arial" panose="020B0604020202020204" pitchFamily="34" charset="0"/>
                          <a:cs typeface="Arial" panose="020B0604020202020204" pitchFamily="34" charset="0"/>
                        </a:rPr>
                        <a:t>1.67 días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4" name="CuadroTexto 48"/>
          <p:cNvSpPr txBox="1"/>
          <p:nvPr/>
        </p:nvSpPr>
        <p:spPr>
          <a:xfrm>
            <a:off x="1159054" y="4293096"/>
            <a:ext cx="6365274" cy="338554"/>
          </a:xfrm>
          <a:prstGeom prst="rect">
            <a:avLst/>
          </a:prstGeom>
          <a:noFill/>
        </p:spPr>
        <p:txBody>
          <a:bodyPr wrap="square" rtlCol="0">
            <a:spAutoFit/>
          </a:bodyPr>
          <a:lstStyle/>
          <a:p>
            <a:r>
              <a:rPr lang="es-ES" sz="1600" b="1" i="1" dirty="0">
                <a:solidFill>
                  <a:srgbClr val="C00000"/>
                </a:solidFill>
                <a:latin typeface="Arial" panose="020B0604020202020204" pitchFamily="34" charset="0"/>
                <a:cs typeface="Arial" panose="020B0604020202020204" pitchFamily="34" charset="0"/>
              </a:rPr>
              <a:t>Cuanto tiempo se necesitará para que la probabilidad sea P?</a:t>
            </a:r>
            <a:endParaRPr lang="es-ES" sz="1600" dirty="0">
              <a:solidFill>
                <a:srgbClr val="C00000"/>
              </a:solidFill>
              <a:latin typeface="Arial" panose="020B0604020202020204" pitchFamily="34" charset="0"/>
              <a:cs typeface="Arial" panose="020B0604020202020204" pitchFamily="34" charset="0"/>
            </a:endParaRPr>
          </a:p>
        </p:txBody>
      </p:sp>
      <p:sp>
        <p:nvSpPr>
          <p:cNvPr id="45" name="CuadroTexto 50"/>
          <p:cNvSpPr txBox="1"/>
          <p:nvPr/>
        </p:nvSpPr>
        <p:spPr>
          <a:xfrm>
            <a:off x="1248911" y="4719358"/>
            <a:ext cx="4508500" cy="523220"/>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1400" dirty="0">
                <a:solidFill>
                  <a:schemeClr val="tx1"/>
                </a:solidFill>
                <a:latin typeface="Arial" panose="020B0604020202020204" pitchFamily="34" charset="0"/>
                <a:cs typeface="Arial" panose="020B0604020202020204" pitchFamily="34" charset="0"/>
              </a:rPr>
              <a:t>P = 90 %	(89,973 %)</a:t>
            </a:r>
            <a:r>
              <a:rPr lang="es-ES" sz="1400" dirty="0">
                <a:solidFill>
                  <a:schemeClr val="tx1"/>
                </a:solidFill>
                <a:latin typeface="Arial" panose="020B0604020202020204" pitchFamily="34" charset="0"/>
                <a:cs typeface="Arial" panose="020B0604020202020204" pitchFamily="34" charset="0"/>
                <a:sym typeface="Symbol"/>
              </a:rPr>
              <a:t></a:t>
            </a:r>
            <a:r>
              <a:rPr lang="es-ES" sz="1400" dirty="0">
                <a:solidFill>
                  <a:schemeClr val="tx1"/>
                </a:solidFill>
                <a:latin typeface="Arial" panose="020B0604020202020204" pitchFamily="34" charset="0"/>
                <a:cs typeface="Arial" panose="020B0604020202020204" pitchFamily="34" charset="0"/>
              </a:rPr>
              <a:t>z = 1,28</a:t>
            </a:r>
          </a:p>
          <a:p>
            <a:r>
              <a:rPr lang="es-ES" sz="1400" i="1" dirty="0">
                <a:solidFill>
                  <a:schemeClr val="tx1"/>
                </a:solidFill>
                <a:latin typeface="Arial" panose="020B0604020202020204" pitchFamily="34" charset="0"/>
                <a:cs typeface="Arial" panose="020B0604020202020204" pitchFamily="34" charset="0"/>
              </a:rPr>
              <a:t>t</a:t>
            </a:r>
            <a:r>
              <a:rPr lang="es-ES" sz="1400" dirty="0">
                <a:solidFill>
                  <a:schemeClr val="tx1"/>
                </a:solidFill>
                <a:latin typeface="Arial" panose="020B0604020202020204" pitchFamily="34" charset="0"/>
                <a:cs typeface="Arial" panose="020B0604020202020204" pitchFamily="34" charset="0"/>
              </a:rPr>
              <a:t> = t</a:t>
            </a:r>
            <a:r>
              <a:rPr lang="es-ES" sz="1400" baseline="-25000" dirty="0">
                <a:solidFill>
                  <a:schemeClr val="tx1"/>
                </a:solidFill>
                <a:latin typeface="Arial" panose="020B0604020202020204" pitchFamily="34" charset="0"/>
                <a:cs typeface="Arial" panose="020B0604020202020204" pitchFamily="34" charset="0"/>
              </a:rPr>
              <a:t>e</a:t>
            </a:r>
            <a:r>
              <a:rPr lang="es-ES" sz="1400" dirty="0">
                <a:solidFill>
                  <a:schemeClr val="tx1"/>
                </a:solidFill>
                <a:latin typeface="Arial" panose="020B0604020202020204" pitchFamily="34" charset="0"/>
                <a:cs typeface="Arial" panose="020B0604020202020204" pitchFamily="34" charset="0"/>
              </a:rPr>
              <a:t> + </a:t>
            </a:r>
            <a:r>
              <a:rPr lang="es-ES" sz="1400" i="1" dirty="0">
                <a:solidFill>
                  <a:schemeClr val="tx1"/>
                </a:solidFill>
                <a:latin typeface="Arial" panose="020B0604020202020204" pitchFamily="34" charset="0"/>
                <a:cs typeface="Arial" panose="020B0604020202020204" pitchFamily="34" charset="0"/>
                <a:sym typeface="Symbol"/>
              </a:rPr>
              <a:t></a:t>
            </a:r>
            <a:r>
              <a:rPr lang="es-ES" sz="1400" i="1" dirty="0">
                <a:solidFill>
                  <a:schemeClr val="tx1"/>
                </a:solidFill>
                <a:latin typeface="Arial" panose="020B0604020202020204" pitchFamily="34" charset="0"/>
                <a:cs typeface="Arial" panose="020B0604020202020204" pitchFamily="34" charset="0"/>
              </a:rPr>
              <a:t> t</a:t>
            </a:r>
            <a:r>
              <a:rPr lang="es-ES" sz="1400" dirty="0">
                <a:solidFill>
                  <a:schemeClr val="tx1"/>
                </a:solidFill>
                <a:latin typeface="Arial" panose="020B0604020202020204" pitchFamily="34" charset="0"/>
                <a:cs typeface="Arial" panose="020B0604020202020204" pitchFamily="34" charset="0"/>
              </a:rPr>
              <a:t> = t</a:t>
            </a:r>
            <a:r>
              <a:rPr lang="es-ES" sz="1400" baseline="-25000" dirty="0">
                <a:solidFill>
                  <a:schemeClr val="tx1"/>
                </a:solidFill>
                <a:latin typeface="Arial" panose="020B0604020202020204" pitchFamily="34" charset="0"/>
                <a:cs typeface="Arial" panose="020B0604020202020204" pitchFamily="34" charset="0"/>
              </a:rPr>
              <a:t>e</a:t>
            </a:r>
            <a:r>
              <a:rPr lang="es-ES" sz="1400" dirty="0">
                <a:solidFill>
                  <a:schemeClr val="tx1"/>
                </a:solidFill>
                <a:latin typeface="Arial" panose="020B0604020202020204" pitchFamily="34" charset="0"/>
                <a:cs typeface="Arial" panose="020B0604020202020204" pitchFamily="34" charset="0"/>
              </a:rPr>
              <a:t> + </a:t>
            </a:r>
            <a:r>
              <a:rPr lang="es-ES" sz="1400" i="1" dirty="0">
                <a:solidFill>
                  <a:schemeClr val="tx1"/>
                </a:solidFill>
                <a:latin typeface="Arial" panose="020B0604020202020204" pitchFamily="34" charset="0"/>
                <a:cs typeface="Arial" panose="020B0604020202020204" pitchFamily="34" charset="0"/>
              </a:rPr>
              <a:t>z</a:t>
            </a:r>
            <a:r>
              <a:rPr lang="es-ES" sz="1400" i="1" dirty="0">
                <a:solidFill>
                  <a:schemeClr val="tx1"/>
                </a:solidFill>
                <a:latin typeface="Arial" panose="020B0604020202020204" pitchFamily="34" charset="0"/>
                <a:cs typeface="Arial" panose="020B0604020202020204" pitchFamily="34" charset="0"/>
                <a:sym typeface="Symbol"/>
              </a:rPr>
              <a:t></a:t>
            </a:r>
            <a:r>
              <a:rPr lang="es-ES" sz="1400" dirty="0">
                <a:solidFill>
                  <a:schemeClr val="tx1"/>
                </a:solidFill>
                <a:latin typeface="Arial" panose="020B0604020202020204" pitchFamily="34" charset="0"/>
                <a:cs typeface="Arial" panose="020B0604020202020204" pitchFamily="34" charset="0"/>
              </a:rPr>
              <a:t> =7 + 1,28</a:t>
            </a:r>
            <a:r>
              <a:rPr lang="es-ES" sz="1400" dirty="0">
                <a:solidFill>
                  <a:schemeClr val="tx1"/>
                </a:solidFill>
                <a:latin typeface="Arial" panose="020B0604020202020204" pitchFamily="34" charset="0"/>
                <a:cs typeface="Arial" panose="020B0604020202020204" pitchFamily="34" charset="0"/>
                <a:sym typeface="Symbol"/>
              </a:rPr>
              <a:t></a:t>
            </a:r>
            <a:r>
              <a:rPr lang="es-ES" sz="1400" dirty="0">
                <a:solidFill>
                  <a:schemeClr val="tx1"/>
                </a:solidFill>
                <a:latin typeface="Arial" panose="020B0604020202020204" pitchFamily="34" charset="0"/>
                <a:cs typeface="Arial" panose="020B0604020202020204" pitchFamily="34" charset="0"/>
              </a:rPr>
              <a:t>1,67 </a:t>
            </a:r>
            <a:r>
              <a:rPr lang="es-ES" sz="1400" b="1" i="1" dirty="0">
                <a:solidFill>
                  <a:schemeClr val="tx1"/>
                </a:solidFill>
                <a:latin typeface="Arial" panose="020B0604020202020204" pitchFamily="34" charset="0"/>
                <a:cs typeface="Arial" panose="020B0604020202020204" pitchFamily="34" charset="0"/>
              </a:rPr>
              <a:t>= 9,14 </a:t>
            </a:r>
            <a:r>
              <a:rPr lang="es-ES" sz="1400" b="1" i="1" dirty="0" err="1">
                <a:solidFill>
                  <a:schemeClr val="tx1"/>
                </a:solidFill>
                <a:latin typeface="Arial" panose="020B0604020202020204" pitchFamily="34" charset="0"/>
                <a:cs typeface="Arial" panose="020B0604020202020204" pitchFamily="34" charset="0"/>
              </a:rPr>
              <a:t>dias</a:t>
            </a:r>
            <a:endParaRPr lang="es-ES" sz="1400" dirty="0">
              <a:solidFill>
                <a:schemeClr val="tx1"/>
              </a:solidFill>
              <a:latin typeface="Arial" panose="020B0604020202020204" pitchFamily="34" charset="0"/>
              <a:cs typeface="Arial" panose="020B0604020202020204" pitchFamily="34" charset="0"/>
            </a:endParaRPr>
          </a:p>
        </p:txBody>
      </p:sp>
      <p:sp>
        <p:nvSpPr>
          <p:cNvPr id="46" name="CuadroTexto 49"/>
          <p:cNvSpPr txBox="1"/>
          <p:nvPr/>
        </p:nvSpPr>
        <p:spPr>
          <a:xfrm>
            <a:off x="1159054" y="5396443"/>
            <a:ext cx="4507841" cy="338554"/>
          </a:xfrm>
          <a:prstGeom prst="rect">
            <a:avLst/>
          </a:prstGeom>
          <a:noFill/>
        </p:spPr>
        <p:txBody>
          <a:bodyPr wrap="square" rtlCol="0">
            <a:spAutoFit/>
          </a:bodyPr>
          <a:lstStyle/>
          <a:p>
            <a:r>
              <a:rPr lang="es-ES" sz="1600" b="1" dirty="0">
                <a:solidFill>
                  <a:srgbClr val="C00000"/>
                </a:solidFill>
                <a:latin typeface="Arial" panose="020B0604020202020204" pitchFamily="34" charset="0"/>
                <a:cs typeface="Arial" panose="020B0604020202020204" pitchFamily="34" charset="0"/>
              </a:rPr>
              <a:t>Con un tiempo T cual es la probabilidad?</a:t>
            </a:r>
          </a:p>
        </p:txBody>
      </p:sp>
      <p:sp>
        <p:nvSpPr>
          <p:cNvPr id="62" name="61 Rectángulo"/>
          <p:cNvSpPr/>
          <p:nvPr/>
        </p:nvSpPr>
        <p:spPr>
          <a:xfrm>
            <a:off x="1187624" y="2333315"/>
            <a:ext cx="950901" cy="307777"/>
          </a:xfrm>
          <a:prstGeom prst="rect">
            <a:avLst/>
          </a:prstGeom>
        </p:spPr>
        <p:txBody>
          <a:bodyPr wrap="none">
            <a:spAutoFit/>
          </a:bodyPr>
          <a:lstStyle/>
          <a:p>
            <a:r>
              <a:rPr lang="es-ES" sz="1400" dirty="0">
                <a:latin typeface="Arial" panose="020B0604020202020204" pitchFamily="34" charset="0"/>
                <a:cs typeface="Arial" panose="020B0604020202020204" pitchFamily="34" charset="0"/>
              </a:rPr>
              <a:t>t= 7 + </a:t>
            </a:r>
            <a:r>
              <a:rPr lang="es-ES" sz="1400" dirty="0" err="1">
                <a:latin typeface="Arial" panose="020B0604020202020204" pitchFamily="34" charset="0"/>
                <a:cs typeface="Arial" panose="020B0604020202020204" pitchFamily="34" charset="0"/>
              </a:rPr>
              <a:t>z·σ</a:t>
            </a:r>
            <a:endParaRPr lang="en-US" sz="1400" dirty="0"/>
          </a:p>
        </p:txBody>
      </p:sp>
    </p:spTree>
    <p:extLst>
      <p:ext uri="{BB962C8B-B14F-4D97-AF65-F5344CB8AC3E}">
        <p14:creationId xmlns:p14="http://schemas.microsoft.com/office/powerpoint/2010/main" val="1032853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56</a:t>
            </a:fld>
            <a:endParaRPr lang="en-US" sz="1600" dirty="0">
              <a:solidFill>
                <a:schemeClr val="bg1"/>
              </a:solidFill>
              <a:latin typeface="Arial" panose="020B0604020202020204" pitchFamily="34" charset="0"/>
              <a:cs typeface="Arial" panose="020B0604020202020204" pitchFamily="34" charset="0"/>
            </a:endParaRPr>
          </a:p>
        </p:txBody>
      </p:sp>
      <p:sp>
        <p:nvSpPr>
          <p:cNvPr id="66" name="CuadroTexto 5"/>
          <p:cNvSpPr txBox="1"/>
          <p:nvPr/>
        </p:nvSpPr>
        <p:spPr>
          <a:xfrm>
            <a:off x="761925" y="1170543"/>
            <a:ext cx="4227501" cy="369332"/>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b="1" dirty="0">
                <a:solidFill>
                  <a:schemeClr val="tx1"/>
                </a:solidFill>
                <a:latin typeface="Arial" panose="020B0604020202020204" pitchFamily="34" charset="0"/>
                <a:cs typeface="Arial" panose="020B0604020202020204" pitchFamily="34" charset="0"/>
              </a:rPr>
              <a:t>Estimación compuesta de tiempos</a:t>
            </a:r>
          </a:p>
        </p:txBody>
      </p:sp>
      <p:grpSp>
        <p:nvGrpSpPr>
          <p:cNvPr id="67" name="Agrupar 12"/>
          <p:cNvGrpSpPr/>
          <p:nvPr/>
        </p:nvGrpSpPr>
        <p:grpSpPr>
          <a:xfrm>
            <a:off x="2470675" y="1770137"/>
            <a:ext cx="4621605" cy="866775"/>
            <a:chOff x="457200" y="1571625"/>
            <a:chExt cx="3433734" cy="612775"/>
          </a:xfrm>
        </p:grpSpPr>
        <p:sp>
          <p:nvSpPr>
            <p:cNvPr id="68" name="Elipse 1"/>
            <p:cNvSpPr/>
            <p:nvPr/>
          </p:nvSpPr>
          <p:spPr>
            <a:xfrm>
              <a:off x="457200" y="1638300"/>
              <a:ext cx="558800" cy="546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1</a:t>
              </a:r>
            </a:p>
          </p:txBody>
        </p:sp>
        <p:sp>
          <p:nvSpPr>
            <p:cNvPr id="69" name="Elipse 7"/>
            <p:cNvSpPr/>
            <p:nvPr/>
          </p:nvSpPr>
          <p:spPr>
            <a:xfrm>
              <a:off x="1420202" y="1638300"/>
              <a:ext cx="558800" cy="546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2</a:t>
              </a:r>
            </a:p>
          </p:txBody>
        </p:sp>
        <p:sp>
          <p:nvSpPr>
            <p:cNvPr id="70" name="Elipse 8"/>
            <p:cNvSpPr/>
            <p:nvPr/>
          </p:nvSpPr>
          <p:spPr>
            <a:xfrm>
              <a:off x="2383203" y="1638300"/>
              <a:ext cx="558800" cy="546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3</a:t>
              </a:r>
            </a:p>
          </p:txBody>
        </p:sp>
        <p:sp>
          <p:nvSpPr>
            <p:cNvPr id="71" name="Elipse 9"/>
            <p:cNvSpPr/>
            <p:nvPr/>
          </p:nvSpPr>
          <p:spPr>
            <a:xfrm>
              <a:off x="3332134" y="1638300"/>
              <a:ext cx="558800" cy="546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4</a:t>
              </a:r>
            </a:p>
          </p:txBody>
        </p:sp>
        <p:cxnSp>
          <p:nvCxnSpPr>
            <p:cNvPr id="72" name="Conector recto de flecha 4"/>
            <p:cNvCxnSpPr>
              <a:stCxn id="68" idx="6"/>
            </p:cNvCxnSpPr>
            <p:nvPr/>
          </p:nvCxnSpPr>
          <p:spPr>
            <a:xfrm>
              <a:off x="1016000" y="1911350"/>
              <a:ext cx="4032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Conector recto de flecha 13"/>
            <p:cNvCxnSpPr/>
            <p:nvPr/>
          </p:nvCxnSpPr>
          <p:spPr>
            <a:xfrm>
              <a:off x="1979978" y="1898650"/>
              <a:ext cx="4032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Conector recto de flecha 14"/>
            <p:cNvCxnSpPr/>
            <p:nvPr/>
          </p:nvCxnSpPr>
          <p:spPr>
            <a:xfrm>
              <a:off x="2935654" y="1885950"/>
              <a:ext cx="4254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CuadroTexto 11"/>
            <p:cNvSpPr txBox="1"/>
            <p:nvPr/>
          </p:nvSpPr>
          <p:spPr>
            <a:xfrm>
              <a:off x="1136650" y="1571625"/>
              <a:ext cx="282575" cy="369332"/>
            </a:xfrm>
            <a:prstGeom prst="rect">
              <a:avLst/>
            </a:prstGeom>
            <a:noFill/>
          </p:spPr>
          <p:txBody>
            <a:bodyPr wrap="square" rtlCol="0">
              <a:spAutoFit/>
            </a:bodyPr>
            <a:lstStyle/>
            <a:p>
              <a:r>
                <a:rPr lang="es-ES" dirty="0"/>
                <a:t>A</a:t>
              </a:r>
            </a:p>
          </p:txBody>
        </p:sp>
        <p:sp>
          <p:nvSpPr>
            <p:cNvPr id="76" name="CuadroTexto 16"/>
            <p:cNvSpPr txBox="1"/>
            <p:nvPr/>
          </p:nvSpPr>
          <p:spPr>
            <a:xfrm>
              <a:off x="2106001" y="1571625"/>
              <a:ext cx="282575" cy="369332"/>
            </a:xfrm>
            <a:prstGeom prst="rect">
              <a:avLst/>
            </a:prstGeom>
            <a:noFill/>
          </p:spPr>
          <p:txBody>
            <a:bodyPr wrap="square" rtlCol="0">
              <a:spAutoFit/>
            </a:bodyPr>
            <a:lstStyle/>
            <a:p>
              <a:r>
                <a:rPr lang="es-ES" dirty="0"/>
                <a:t>B</a:t>
              </a:r>
            </a:p>
          </p:txBody>
        </p:sp>
        <p:sp>
          <p:nvSpPr>
            <p:cNvPr id="77" name="CuadroTexto 17"/>
            <p:cNvSpPr txBox="1"/>
            <p:nvPr/>
          </p:nvSpPr>
          <p:spPr>
            <a:xfrm>
              <a:off x="3078528" y="1571625"/>
              <a:ext cx="282575" cy="369332"/>
            </a:xfrm>
            <a:prstGeom prst="rect">
              <a:avLst/>
            </a:prstGeom>
            <a:noFill/>
          </p:spPr>
          <p:txBody>
            <a:bodyPr wrap="square" rtlCol="0">
              <a:spAutoFit/>
            </a:bodyPr>
            <a:lstStyle/>
            <a:p>
              <a:r>
                <a:rPr lang="es-ES" dirty="0"/>
                <a:t>C</a:t>
              </a:r>
            </a:p>
          </p:txBody>
        </p:sp>
      </p:grpSp>
      <p:graphicFrame>
        <p:nvGraphicFramePr>
          <p:cNvPr id="78" name="Tabla 19"/>
          <p:cNvGraphicFramePr>
            <a:graphicFrameLocks noGrp="1"/>
          </p:cNvGraphicFramePr>
          <p:nvPr>
            <p:extLst>
              <p:ext uri="{D42A27DB-BD31-4B8C-83A1-F6EECF244321}">
                <p14:modId xmlns:p14="http://schemas.microsoft.com/office/powerpoint/2010/main" val="52059904"/>
              </p:ext>
            </p:extLst>
          </p:nvPr>
        </p:nvGraphicFramePr>
        <p:xfrm>
          <a:off x="2967126" y="3212976"/>
          <a:ext cx="3149600" cy="1219200"/>
        </p:xfrm>
        <a:graphic>
          <a:graphicData uri="http://schemas.openxmlformats.org/drawingml/2006/table">
            <a:tbl>
              <a:tblPr firstRow="1" bandRow="1">
                <a:tableStyleId>{5C22544A-7EE6-4342-B048-85BDC9FD1C3A}</a:tableStyleId>
              </a:tblPr>
              <a:tblGrid>
                <a:gridCol w="3937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711200">
                  <a:extLst>
                    <a:ext uri="{9D8B030D-6E8A-4147-A177-3AD203B41FA5}">
                      <a16:colId xmlns:a16="http://schemas.microsoft.com/office/drawing/2014/main" val="20005"/>
                    </a:ext>
                  </a:extLst>
                </a:gridCol>
              </a:tblGrid>
              <a:tr h="292100">
                <a:tc>
                  <a:txBody>
                    <a:bodyPr/>
                    <a:lstStyle/>
                    <a:p>
                      <a:endParaRPr lang="es-ES" sz="14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latin typeface="Arial" panose="020B0604020202020204" pitchFamily="34" charset="0"/>
                          <a:cs typeface="Arial" panose="020B0604020202020204" pitchFamily="34" charset="0"/>
                        </a:rPr>
                        <a:t>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err="1">
                          <a:solidFill>
                            <a:schemeClr val="tx1"/>
                          </a:solidFill>
                          <a:latin typeface="Arial" panose="020B0604020202020204" pitchFamily="34" charset="0"/>
                          <a:cs typeface="Arial" panose="020B0604020202020204" pitchFamily="34" charset="0"/>
                        </a:rPr>
                        <a:t>σ</a:t>
                      </a:r>
                      <a:endParaRPr lang="es-ES" sz="14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6700">
                <a:tc>
                  <a:txBody>
                    <a:bodyPr/>
                    <a:lstStyle/>
                    <a:p>
                      <a:r>
                        <a:rPr lang="es-ES" sz="1400" dirty="0">
                          <a:latin typeface="Arial" panose="020B0604020202020204" pitchFamily="34" charset="0"/>
                          <a:cs typeface="Arial" panose="020B0604020202020204" pitchFamily="34"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2400">
                <a:tc>
                  <a:txBody>
                    <a:bodyPr/>
                    <a:lstStyle/>
                    <a:p>
                      <a:r>
                        <a:rPr lang="es-ES" sz="1400" dirty="0">
                          <a:latin typeface="Arial" panose="020B0604020202020204" pitchFamily="34" charset="0"/>
                          <a:cs typeface="Arial" panose="020B0604020202020204" pitchFamily="34"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2,33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54000">
                <a:tc>
                  <a:txBody>
                    <a:bodyPr/>
                    <a:lstStyle/>
                    <a:p>
                      <a:r>
                        <a:rPr lang="es-ES" sz="1400" dirty="0">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latin typeface="Arial" panose="020B0604020202020204" pitchFamily="34" charset="0"/>
                          <a:cs typeface="Arial" panose="020B0604020202020204" pitchFamily="34" charset="0"/>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81" name="Objeto 23"/>
          <p:cNvGraphicFramePr>
            <a:graphicFrameLocks noChangeAspect="1"/>
          </p:cNvGraphicFramePr>
          <p:nvPr>
            <p:extLst>
              <p:ext uri="{D42A27DB-BD31-4B8C-83A1-F6EECF244321}">
                <p14:modId xmlns:p14="http://schemas.microsoft.com/office/powerpoint/2010/main" val="493456704"/>
              </p:ext>
            </p:extLst>
          </p:nvPr>
        </p:nvGraphicFramePr>
        <p:xfrm>
          <a:off x="3265983" y="3743306"/>
          <a:ext cx="114300" cy="165100"/>
        </p:xfrm>
        <a:graphic>
          <a:graphicData uri="http://schemas.openxmlformats.org/presentationml/2006/ole">
            <mc:AlternateContent xmlns:mc="http://schemas.openxmlformats.org/markup-compatibility/2006">
              <mc:Choice xmlns:v="urn:schemas-microsoft-com:vml" Requires="v">
                <p:oleObj name="EcuaciÛn" r:id="rId4" imgW="114300" imgH="165100" progId="Equation.3">
                  <p:embed/>
                </p:oleObj>
              </mc:Choice>
              <mc:Fallback>
                <p:oleObj name="EcuaciÛn" r:id="rId4" imgW="114300" imgH="165100" progId="Equation.3">
                  <p:embed/>
                  <p:pic>
                    <p:nvPicPr>
                      <p:cNvPr id="81" name="Objeto 23"/>
                      <p:cNvPicPr/>
                      <p:nvPr/>
                    </p:nvPicPr>
                    <p:blipFill>
                      <a:blip r:embed="rId5"/>
                      <a:stretch>
                        <a:fillRect/>
                      </a:stretch>
                    </p:blipFill>
                    <p:spPr>
                      <a:xfrm>
                        <a:off x="3265983" y="3743306"/>
                        <a:ext cx="114300" cy="165100"/>
                      </a:xfrm>
                      <a:prstGeom prst="rect">
                        <a:avLst/>
                      </a:prstGeom>
                    </p:spPr>
                  </p:pic>
                </p:oleObj>
              </mc:Fallback>
            </mc:AlternateContent>
          </a:graphicData>
        </a:graphic>
      </p:graphicFrame>
      <p:pic>
        <p:nvPicPr>
          <p:cNvPr id="2184" name="Picture 1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61842" y="4869160"/>
            <a:ext cx="4000500"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6" name="Picture 1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5205" y="5081149"/>
            <a:ext cx="42449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894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57</a:t>
            </a:fld>
            <a:endParaRPr lang="en-US" sz="1600" dirty="0">
              <a:solidFill>
                <a:schemeClr val="bg1"/>
              </a:solidFill>
              <a:latin typeface="Arial" panose="020B0604020202020204" pitchFamily="34" charset="0"/>
              <a:cs typeface="Arial" panose="020B0604020202020204" pitchFamily="34" charset="0"/>
            </a:endParaRPr>
          </a:p>
        </p:txBody>
      </p:sp>
      <p:sp>
        <p:nvSpPr>
          <p:cNvPr id="5" name="4 Rectángulo"/>
          <p:cNvSpPr/>
          <p:nvPr/>
        </p:nvSpPr>
        <p:spPr>
          <a:xfrm>
            <a:off x="870350" y="1412776"/>
            <a:ext cx="7302049" cy="1815882"/>
          </a:xfrm>
          <a:prstGeom prst="rect">
            <a:avLst/>
          </a:prstGeom>
        </p:spPr>
        <p:txBody>
          <a:bodyPr wrap="square">
            <a:spAutoFit/>
          </a:bodyPr>
          <a:lstStyle/>
          <a:p>
            <a:r>
              <a:rPr lang="es-ES" sz="1600" b="1" dirty="0" err="1">
                <a:solidFill>
                  <a:srgbClr val="C00000"/>
                </a:solidFill>
                <a:latin typeface="Arial" panose="020B0604020202020204" pitchFamily="34" charset="0"/>
                <a:cs typeface="Arial" panose="020B0604020202020204" pitchFamily="34" charset="0"/>
              </a:rPr>
              <a:t>T</a:t>
            </a:r>
            <a:r>
              <a:rPr lang="es-ES" sz="1600" b="1" baseline="-25000" dirty="0" err="1">
                <a:solidFill>
                  <a:srgbClr val="C00000"/>
                </a:solidFill>
                <a:latin typeface="Arial" panose="020B0604020202020204" pitchFamily="34" charset="0"/>
                <a:cs typeface="Arial" panose="020B0604020202020204" pitchFamily="34" charset="0"/>
              </a:rPr>
              <a:t>1</a:t>
            </a:r>
            <a:r>
              <a:rPr lang="es-ES" sz="1600" b="1" dirty="0">
                <a:solidFill>
                  <a:srgbClr val="C00000"/>
                </a:solidFill>
                <a:latin typeface="Arial" panose="020B0604020202020204" pitchFamily="34" charset="0"/>
                <a:cs typeface="Arial" panose="020B0604020202020204" pitchFamily="34" charset="0"/>
              </a:rPr>
              <a:t>: Tiempo más temprano de realización de un evento</a:t>
            </a:r>
            <a:r>
              <a:rPr lang="es-ES" sz="1600" dirty="0">
                <a:solidFill>
                  <a:srgbClr val="C00000"/>
                </a:solidFill>
                <a:latin typeface="Arial" panose="020B0604020202020204" pitchFamily="34" charset="0"/>
                <a:cs typeface="Arial" panose="020B0604020202020204" pitchFamily="34" charset="0"/>
              </a:rPr>
              <a:t>. </a:t>
            </a:r>
          </a:p>
          <a:p>
            <a:r>
              <a:rPr lang="es-ES" sz="1600" dirty="0">
                <a:latin typeface="Arial" panose="020B0604020202020204" pitchFamily="34" charset="0"/>
                <a:cs typeface="Arial" panose="020B0604020202020204" pitchFamily="34" charset="0"/>
              </a:rPr>
              <a:t>Para calcular este indicador deberá recorrerse la </a:t>
            </a:r>
            <a:r>
              <a:rPr lang="es-ES" sz="1600" b="1" dirty="0">
                <a:latin typeface="Arial" panose="020B0604020202020204" pitchFamily="34" charset="0"/>
                <a:cs typeface="Arial" panose="020B0604020202020204" pitchFamily="34" charset="0"/>
              </a:rPr>
              <a:t>red de izquierda </a:t>
            </a:r>
            <a:r>
              <a:rPr lang="es-ES" sz="1600" dirty="0">
                <a:latin typeface="Arial" panose="020B0604020202020204" pitchFamily="34" charset="0"/>
                <a:cs typeface="Arial" panose="020B0604020202020204" pitchFamily="34" charset="0"/>
              </a:rPr>
              <a:t>(desde el nodo 1) </a:t>
            </a:r>
            <a:r>
              <a:rPr lang="es-ES" sz="1600" b="1" dirty="0">
                <a:latin typeface="Arial" panose="020B0604020202020204" pitchFamily="34" charset="0"/>
                <a:cs typeface="Arial" panose="020B0604020202020204" pitchFamily="34" charset="0"/>
              </a:rPr>
              <a:t>a derecha </a:t>
            </a:r>
            <a:r>
              <a:rPr lang="es-ES" sz="1600" dirty="0">
                <a:latin typeface="Arial" panose="020B0604020202020204" pitchFamily="34" charset="0"/>
                <a:cs typeface="Arial" panose="020B0604020202020204" pitchFamily="34" charset="0"/>
              </a:rPr>
              <a:t>(hasta el nodo n) considerando: </a:t>
            </a:r>
          </a:p>
          <a:p>
            <a:pPr marL="285750" indent="-285750">
              <a:buFont typeface="Arial" panose="020B0604020202020204" pitchFamily="34" charset="0"/>
              <a:buChar char="•"/>
            </a:pP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1</a:t>
            </a:r>
            <a:r>
              <a:rPr lang="es-ES" sz="1600" baseline="-25000" dirty="0">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(nodo 1)=0 . </a:t>
            </a:r>
          </a:p>
          <a:p>
            <a:pPr marL="285750" indent="-285750">
              <a:buFont typeface="Arial" panose="020B0604020202020204" pitchFamily="34" charset="0"/>
              <a:buChar char="•"/>
            </a:pPr>
            <a:r>
              <a:rPr lang="es-ES" sz="1600" dirty="0">
                <a:latin typeface="Arial" panose="020B0604020202020204" pitchFamily="34" charset="0"/>
                <a:cs typeface="Arial" panose="020B0604020202020204" pitchFamily="34" charset="0"/>
              </a:rPr>
              <a:t> </a:t>
            </a: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1</a:t>
            </a:r>
            <a:r>
              <a:rPr lang="es-ES" sz="1600" dirty="0">
                <a:latin typeface="Arial" panose="020B0604020202020204" pitchFamily="34" charset="0"/>
                <a:cs typeface="Arial" panose="020B0604020202020204" pitchFamily="34" charset="0"/>
              </a:rPr>
              <a:t> (nodo n) = </a:t>
            </a:r>
            <a:r>
              <a:rPr lang="es-ES" sz="1600" dirty="0" err="1">
                <a:latin typeface="Arial" panose="020B0604020202020204" pitchFamily="34" charset="0"/>
                <a:cs typeface="Arial" panose="020B0604020202020204" pitchFamily="34" charset="0"/>
              </a:rPr>
              <a:t>T1</a:t>
            </a:r>
            <a:r>
              <a:rPr lang="es-ES" sz="1600" dirty="0">
                <a:latin typeface="Arial" panose="020B0604020202020204" pitchFamily="34" charset="0"/>
                <a:cs typeface="Arial" panose="020B0604020202020204" pitchFamily="34" charset="0"/>
              </a:rPr>
              <a:t> (nodo n-1) + duración de la actividad </a:t>
            </a:r>
          </a:p>
          <a:p>
            <a:r>
              <a:rPr lang="es-ES" sz="1600" dirty="0">
                <a:latin typeface="Arial" panose="020B0604020202020204" pitchFamily="34" charset="0"/>
                <a:cs typeface="Arial" panose="020B0604020202020204" pitchFamily="34" charset="0"/>
              </a:rPr>
              <a:t>Si en un nodo finaliza más de una actividad, se toma el tiempo de la actividad con </a:t>
            </a:r>
            <a:r>
              <a:rPr lang="es-ES" sz="1600" b="1" dirty="0">
                <a:latin typeface="Arial" panose="020B0604020202020204" pitchFamily="34" charset="0"/>
                <a:cs typeface="Arial" panose="020B0604020202020204" pitchFamily="34" charset="0"/>
              </a:rPr>
              <a:t>mayor</a:t>
            </a:r>
            <a:r>
              <a:rPr lang="es-ES" sz="1600" dirty="0">
                <a:latin typeface="Arial" panose="020B0604020202020204" pitchFamily="34" charset="0"/>
                <a:cs typeface="Arial" panose="020B0604020202020204" pitchFamily="34" charset="0"/>
              </a:rPr>
              <a:t> valor</a:t>
            </a:r>
          </a:p>
        </p:txBody>
      </p:sp>
      <p:sp>
        <p:nvSpPr>
          <p:cNvPr id="6" name="5 Rectángulo"/>
          <p:cNvSpPr/>
          <p:nvPr/>
        </p:nvSpPr>
        <p:spPr>
          <a:xfrm>
            <a:off x="870351" y="3645024"/>
            <a:ext cx="7806106" cy="1815882"/>
          </a:xfrm>
          <a:prstGeom prst="rect">
            <a:avLst/>
          </a:prstGeom>
        </p:spPr>
        <p:txBody>
          <a:bodyPr wrap="square">
            <a:spAutoFit/>
          </a:bodyPr>
          <a:lstStyle/>
          <a:p>
            <a:r>
              <a:rPr lang="es-ES" sz="1600" b="1" dirty="0" err="1">
                <a:solidFill>
                  <a:srgbClr val="C00000"/>
                </a:solidFill>
                <a:latin typeface="Arial" panose="020B0604020202020204" pitchFamily="34" charset="0"/>
                <a:cs typeface="Arial" panose="020B0604020202020204" pitchFamily="34" charset="0"/>
              </a:rPr>
              <a:t>T</a:t>
            </a:r>
            <a:r>
              <a:rPr lang="es-ES" sz="1600" b="1" baseline="-25000" dirty="0" err="1">
                <a:solidFill>
                  <a:srgbClr val="C00000"/>
                </a:solidFill>
                <a:latin typeface="Arial" panose="020B0604020202020204" pitchFamily="34" charset="0"/>
                <a:cs typeface="Arial" panose="020B0604020202020204" pitchFamily="34" charset="0"/>
              </a:rPr>
              <a:t>2</a:t>
            </a:r>
            <a:r>
              <a:rPr lang="es-ES" sz="1600" b="1" dirty="0">
                <a:solidFill>
                  <a:srgbClr val="C00000"/>
                </a:solidFill>
                <a:latin typeface="Arial" panose="020B0604020202020204" pitchFamily="34" charset="0"/>
                <a:cs typeface="Arial" panose="020B0604020202020204" pitchFamily="34" charset="0"/>
              </a:rPr>
              <a:t>:</a:t>
            </a:r>
            <a:r>
              <a:rPr lang="es-ES" sz="1600" dirty="0">
                <a:solidFill>
                  <a:srgbClr val="C00000"/>
                </a:solidFill>
                <a:latin typeface="Arial" panose="020B0604020202020204" pitchFamily="34" charset="0"/>
                <a:cs typeface="Arial" panose="020B0604020202020204" pitchFamily="34" charset="0"/>
              </a:rPr>
              <a:t> </a:t>
            </a:r>
            <a:r>
              <a:rPr lang="es-ES" sz="1600" b="1" dirty="0">
                <a:solidFill>
                  <a:srgbClr val="C00000"/>
                </a:solidFill>
                <a:latin typeface="Arial" panose="020B0604020202020204" pitchFamily="34" charset="0"/>
                <a:cs typeface="Arial" panose="020B0604020202020204" pitchFamily="34" charset="0"/>
              </a:rPr>
              <a:t>Tiempo más tardío de realización del evento</a:t>
            </a:r>
            <a:r>
              <a:rPr lang="es-ES" sz="1600" dirty="0">
                <a:solidFill>
                  <a:srgbClr val="C00000"/>
                </a:solidFill>
                <a:latin typeface="Arial" panose="020B0604020202020204" pitchFamily="34" charset="0"/>
                <a:cs typeface="Arial" panose="020B0604020202020204" pitchFamily="34" charset="0"/>
              </a:rPr>
              <a:t>. </a:t>
            </a:r>
          </a:p>
          <a:p>
            <a:r>
              <a:rPr lang="es-ES" sz="1600" dirty="0">
                <a:latin typeface="Arial" panose="020B0604020202020204" pitchFamily="34" charset="0"/>
                <a:cs typeface="Arial" panose="020B0604020202020204" pitchFamily="34" charset="0"/>
              </a:rPr>
              <a:t>Para calcular este indicador deberá recorrerse la </a:t>
            </a:r>
            <a:r>
              <a:rPr lang="es-ES" sz="1600" b="1" dirty="0">
                <a:latin typeface="Arial" panose="020B0604020202020204" pitchFamily="34" charset="0"/>
                <a:cs typeface="Arial" panose="020B0604020202020204" pitchFamily="34" charset="0"/>
              </a:rPr>
              <a:t>red de derecha </a:t>
            </a:r>
            <a:r>
              <a:rPr lang="es-ES" sz="1600" dirty="0">
                <a:latin typeface="Arial" panose="020B0604020202020204" pitchFamily="34" charset="0"/>
                <a:cs typeface="Arial" panose="020B0604020202020204" pitchFamily="34" charset="0"/>
              </a:rPr>
              <a:t>(desde el nodo n) </a:t>
            </a:r>
            <a:r>
              <a:rPr lang="es-ES" sz="1600" b="1" dirty="0">
                <a:latin typeface="Arial" panose="020B0604020202020204" pitchFamily="34" charset="0"/>
                <a:cs typeface="Arial" panose="020B0604020202020204" pitchFamily="34" charset="0"/>
              </a:rPr>
              <a:t>a izquierda </a:t>
            </a:r>
            <a:r>
              <a:rPr lang="es-ES" sz="1600" dirty="0">
                <a:latin typeface="Arial" panose="020B0604020202020204" pitchFamily="34" charset="0"/>
                <a:cs typeface="Arial" panose="020B0604020202020204" pitchFamily="34" charset="0"/>
              </a:rPr>
              <a:t>(hasta el nodo 1) considerando: </a:t>
            </a:r>
          </a:p>
          <a:p>
            <a:pPr marL="285750" indent="-285750">
              <a:buFont typeface="Arial" panose="020B0604020202020204" pitchFamily="34" charset="0"/>
              <a:buChar char="•"/>
            </a:pP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2</a:t>
            </a:r>
            <a:r>
              <a:rPr lang="es-ES" sz="1600" dirty="0">
                <a:latin typeface="Arial" panose="020B0604020202020204" pitchFamily="34" charset="0"/>
                <a:cs typeface="Arial" panose="020B0604020202020204" pitchFamily="34" charset="0"/>
              </a:rPr>
              <a:t> (nodo n) =</a:t>
            </a: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1</a:t>
            </a:r>
            <a:r>
              <a:rPr lang="es-ES" sz="1600" dirty="0">
                <a:latin typeface="Arial" panose="020B0604020202020204" pitchFamily="34" charset="0"/>
                <a:cs typeface="Arial" panose="020B0604020202020204" pitchFamily="34" charset="0"/>
              </a:rPr>
              <a:t> (nodo n).</a:t>
            </a:r>
          </a:p>
          <a:p>
            <a:pPr marL="285750" indent="-285750">
              <a:buFont typeface="Arial" panose="020B0604020202020204" pitchFamily="34" charset="0"/>
              <a:buChar char="•"/>
            </a:pP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2</a:t>
            </a:r>
            <a:r>
              <a:rPr lang="es-ES" sz="1600" dirty="0">
                <a:latin typeface="Arial" panose="020B0604020202020204" pitchFamily="34" charset="0"/>
                <a:cs typeface="Arial" panose="020B0604020202020204" pitchFamily="34" charset="0"/>
              </a:rPr>
              <a:t> (n-1) = </a:t>
            </a:r>
            <a:r>
              <a:rPr lang="es-ES" sz="1600" dirty="0" err="1">
                <a:latin typeface="Arial" panose="020B0604020202020204" pitchFamily="34" charset="0"/>
                <a:cs typeface="Arial" panose="020B0604020202020204" pitchFamily="34" charset="0"/>
              </a:rPr>
              <a:t>T</a:t>
            </a:r>
            <a:r>
              <a:rPr lang="es-ES" sz="1600" baseline="-25000" dirty="0" err="1">
                <a:latin typeface="Arial" panose="020B0604020202020204" pitchFamily="34" charset="0"/>
                <a:cs typeface="Arial" panose="020B0604020202020204" pitchFamily="34" charset="0"/>
              </a:rPr>
              <a:t>2</a:t>
            </a:r>
            <a:r>
              <a:rPr lang="es-ES" sz="1600" dirty="0">
                <a:latin typeface="Arial" panose="020B0604020202020204" pitchFamily="34" charset="0"/>
                <a:cs typeface="Arial" panose="020B0604020202020204" pitchFamily="34" charset="0"/>
              </a:rPr>
              <a:t> (nodo n) - duración de la actividad   </a:t>
            </a:r>
          </a:p>
          <a:p>
            <a:r>
              <a:rPr lang="es-ES" sz="1600" dirty="0">
                <a:latin typeface="Arial" panose="020B0604020202020204" pitchFamily="34" charset="0"/>
                <a:cs typeface="Arial" panose="020B0604020202020204" pitchFamily="34" charset="0"/>
              </a:rPr>
              <a:t>Si en un nodo finaliza más de una actividad, se toma el tiempo de la actividad con </a:t>
            </a:r>
            <a:r>
              <a:rPr lang="es-ES" sz="1600" b="1" dirty="0">
                <a:latin typeface="Arial" panose="020B0604020202020204" pitchFamily="34" charset="0"/>
                <a:cs typeface="Arial" panose="020B0604020202020204" pitchFamily="34" charset="0"/>
              </a:rPr>
              <a:t>menor</a:t>
            </a:r>
            <a:r>
              <a:rPr lang="es-ES" sz="1600" dirty="0">
                <a:latin typeface="Arial" panose="020B0604020202020204" pitchFamily="34" charset="0"/>
                <a:cs typeface="Arial" panose="020B0604020202020204" pitchFamily="34" charset="0"/>
              </a:rPr>
              <a:t> valor. </a:t>
            </a:r>
            <a:endParaRPr lang="es-ES" sz="16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514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58</a:t>
            </a:fld>
            <a:endParaRPr lang="en-US" sz="1600" dirty="0">
              <a:solidFill>
                <a:schemeClr val="bg1"/>
              </a:solidFill>
              <a:latin typeface="Arial" panose="020B0604020202020204" pitchFamily="34" charset="0"/>
              <a:cs typeface="Arial" panose="020B0604020202020204" pitchFamily="34" charset="0"/>
            </a:endParaRPr>
          </a:p>
        </p:txBody>
      </p:sp>
      <p:sp>
        <p:nvSpPr>
          <p:cNvPr id="24" name="CuadroTexto 2"/>
          <p:cNvSpPr txBox="1"/>
          <p:nvPr/>
        </p:nvSpPr>
        <p:spPr>
          <a:xfrm>
            <a:off x="683568" y="1170216"/>
            <a:ext cx="8867091" cy="338554"/>
          </a:xfrm>
          <a:prstGeom prst="rect">
            <a:avLst/>
          </a:prstGeom>
          <a:noFill/>
        </p:spPr>
        <p:txBody>
          <a:bodyPr wrap="square" rtlCol="0">
            <a:spAutoFit/>
          </a:bodyPr>
          <a:lstStyle/>
          <a:p>
            <a:r>
              <a:rPr lang="es-ES" sz="1600" b="1" dirty="0">
                <a:latin typeface="Arial" panose="020B0604020202020204" pitchFamily="34" charset="0"/>
                <a:cs typeface="Arial" panose="020B0604020202020204" pitchFamily="34" charset="0"/>
              </a:rPr>
              <a:t>EJEMPLO DE CALCULO DE PROBABILIDADES DE TERMINACIÓN DE UN PROYECTO </a:t>
            </a:r>
            <a:endParaRPr lang="es-ES" sz="1600" dirty="0">
              <a:latin typeface="Arial" panose="020B0604020202020204" pitchFamily="34" charset="0"/>
              <a:cs typeface="Arial" panose="020B0604020202020204" pitchFamily="34" charset="0"/>
            </a:endParaRPr>
          </a:p>
        </p:txBody>
      </p:sp>
      <p:graphicFrame>
        <p:nvGraphicFramePr>
          <p:cNvPr id="25" name="Tabla 4"/>
          <p:cNvGraphicFramePr>
            <a:graphicFrameLocks noGrp="1"/>
          </p:cNvGraphicFramePr>
          <p:nvPr>
            <p:extLst>
              <p:ext uri="{D42A27DB-BD31-4B8C-83A1-F6EECF244321}">
                <p14:modId xmlns:p14="http://schemas.microsoft.com/office/powerpoint/2010/main" val="1125436525"/>
              </p:ext>
            </p:extLst>
          </p:nvPr>
        </p:nvGraphicFramePr>
        <p:xfrm>
          <a:off x="820796" y="1844826"/>
          <a:ext cx="8143691" cy="4248474"/>
        </p:xfrm>
        <a:graphic>
          <a:graphicData uri="http://schemas.openxmlformats.org/drawingml/2006/table">
            <a:tbl>
              <a:tblPr firstRow="1" bandRow="1">
                <a:tableStyleId>{5C22544A-7EE6-4342-B048-85BDC9FD1C3A}</a:tableStyleId>
              </a:tblPr>
              <a:tblGrid>
                <a:gridCol w="733757">
                  <a:extLst>
                    <a:ext uri="{9D8B030D-6E8A-4147-A177-3AD203B41FA5}">
                      <a16:colId xmlns:a16="http://schemas.microsoft.com/office/drawing/2014/main" val="20000"/>
                    </a:ext>
                  </a:extLst>
                </a:gridCol>
                <a:gridCol w="1510341">
                  <a:extLst>
                    <a:ext uri="{9D8B030D-6E8A-4147-A177-3AD203B41FA5}">
                      <a16:colId xmlns:a16="http://schemas.microsoft.com/office/drawing/2014/main" val="20001"/>
                    </a:ext>
                  </a:extLst>
                </a:gridCol>
                <a:gridCol w="982717">
                  <a:extLst>
                    <a:ext uri="{9D8B030D-6E8A-4147-A177-3AD203B41FA5}">
                      <a16:colId xmlns:a16="http://schemas.microsoft.com/office/drawing/2014/main" val="20002"/>
                    </a:ext>
                  </a:extLst>
                </a:gridCol>
                <a:gridCol w="1266468">
                  <a:extLst>
                    <a:ext uri="{9D8B030D-6E8A-4147-A177-3AD203B41FA5}">
                      <a16:colId xmlns:a16="http://schemas.microsoft.com/office/drawing/2014/main" val="20003"/>
                    </a:ext>
                  </a:extLst>
                </a:gridCol>
                <a:gridCol w="890897">
                  <a:extLst>
                    <a:ext uri="{9D8B030D-6E8A-4147-A177-3AD203B41FA5}">
                      <a16:colId xmlns:a16="http://schemas.microsoft.com/office/drawing/2014/main" val="20004"/>
                    </a:ext>
                  </a:extLst>
                </a:gridCol>
                <a:gridCol w="1132107">
                  <a:extLst>
                    <a:ext uri="{9D8B030D-6E8A-4147-A177-3AD203B41FA5}">
                      <a16:colId xmlns:a16="http://schemas.microsoft.com/office/drawing/2014/main" val="20005"/>
                    </a:ext>
                  </a:extLst>
                </a:gridCol>
                <a:gridCol w="610404">
                  <a:extLst>
                    <a:ext uri="{9D8B030D-6E8A-4147-A177-3AD203B41FA5}">
                      <a16:colId xmlns:a16="http://schemas.microsoft.com/office/drawing/2014/main" val="20006"/>
                    </a:ext>
                  </a:extLst>
                </a:gridCol>
                <a:gridCol w="1017000">
                  <a:extLst>
                    <a:ext uri="{9D8B030D-6E8A-4147-A177-3AD203B41FA5}">
                      <a16:colId xmlns:a16="http://schemas.microsoft.com/office/drawing/2014/main" val="20007"/>
                    </a:ext>
                  </a:extLst>
                </a:gridCol>
              </a:tblGrid>
              <a:tr h="417414">
                <a:tc>
                  <a:txBody>
                    <a:bodyPr/>
                    <a:lstStyle/>
                    <a:p>
                      <a:pPr algn="ctr">
                        <a:spcAft>
                          <a:spcPts val="0"/>
                        </a:spcAft>
                      </a:pPr>
                      <a:r>
                        <a:rPr lang="es-ES" sz="1100" dirty="0">
                          <a:solidFill>
                            <a:schemeClr val="tx1"/>
                          </a:solidFill>
                          <a:effectLst/>
                          <a:latin typeface="Arial" panose="020B0604020202020204" pitchFamily="34" charset="0"/>
                          <a:ea typeface="Times New Roman"/>
                          <a:cs typeface="Arial" panose="020B0604020202020204" pitchFamily="34" charset="0"/>
                        </a:rPr>
                        <a:t>TAREA</a:t>
                      </a:r>
                      <a:endParaRPr lang="es-ES" sz="10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100" dirty="0">
                          <a:solidFill>
                            <a:schemeClr val="tx1"/>
                          </a:solidFill>
                          <a:effectLst/>
                          <a:latin typeface="Arial" panose="020B0604020202020204" pitchFamily="34" charset="0"/>
                          <a:ea typeface="Times New Roman"/>
                          <a:cs typeface="Arial" panose="020B0604020202020204" pitchFamily="34" charset="0"/>
                        </a:rPr>
                        <a:t>DESCRIPCIÓN</a:t>
                      </a:r>
                      <a:endParaRPr lang="es-ES" sz="10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m</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b</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100" dirty="0">
                          <a:solidFill>
                            <a:schemeClr val="tx1"/>
                          </a:solidFill>
                          <a:effectLst/>
                          <a:latin typeface="Arial" panose="020B0604020202020204" pitchFamily="34" charset="0"/>
                          <a:ea typeface="Times New Roman"/>
                          <a:cs typeface="Arial" panose="020B0604020202020204" pitchFamily="34" charset="0"/>
                        </a:rPr>
                        <a:t>PRECEDENTE</a:t>
                      </a:r>
                      <a:endParaRPr lang="es-ES" sz="10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a:solidFill>
                            <a:schemeClr val="tx1"/>
                          </a:solidFill>
                          <a:effectLst/>
                          <a:latin typeface="Arial"/>
                          <a:ea typeface="Times New Roman"/>
                        </a:rPr>
                        <a:t>te</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200" dirty="0">
                          <a:solidFill>
                            <a:schemeClr val="tx1"/>
                          </a:solidFill>
                          <a:effectLst/>
                          <a:latin typeface="Arial"/>
                          <a:ea typeface="Times New Roman"/>
                          <a:sym typeface="Symbol"/>
                        </a:rPr>
                        <a:t></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231579">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P</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Principio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 </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05848">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Diseño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3</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8</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15</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P</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8,3</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2</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65887">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B</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Análisis costos</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2</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4</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6</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P</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4</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0.67</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11696">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C</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Análisis mercado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4</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7</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P</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7</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1</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08707">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D</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Análisis diseño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2</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3</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A</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2</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0.33</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1696">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E</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Aseguramiento calidad</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2</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7</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10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A</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6,7</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1.33</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31579">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F</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Desarrollo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4</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6</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9</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err="1">
                          <a:solidFill>
                            <a:schemeClr val="tx1"/>
                          </a:solidFill>
                          <a:effectLst/>
                          <a:latin typeface="Arial" panose="020B0604020202020204" pitchFamily="34" charset="0"/>
                          <a:ea typeface="Times New Roman"/>
                          <a:cs typeface="Arial" panose="020B0604020202020204" pitchFamily="34" charset="0"/>
                        </a:rPr>
                        <a:t>B,D</a:t>
                      </a:r>
                      <a:endParaRPr lang="es-ES" sz="12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a:ea typeface="Times New Roman"/>
                        </a:rPr>
                        <a:t>6,2</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0.83</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17414">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G</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Análisis datos mercado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8</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15</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18</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C</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a:ea typeface="Times New Roman"/>
                        </a:rPr>
                        <a:t>14,3</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1.67</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17414">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H</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Recomendaciones Calidad</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2</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5</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8</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E</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a:ea typeface="Times New Roman"/>
                        </a:rPr>
                        <a:t>5</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1</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11696">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I</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Validación diseño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3</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5</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7</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F</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5</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0.67</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411696">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J</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Informe mercados</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1</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G</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1</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0</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05848">
                <a:tc>
                  <a:txBody>
                    <a:bodyPr/>
                    <a:lstStyle/>
                    <a:p>
                      <a:pPr algn="ctr">
                        <a:spcAft>
                          <a:spcPts val="0"/>
                        </a:spcAft>
                      </a:pPr>
                      <a:r>
                        <a:rPr lang="es-ES" sz="1200" dirty="0">
                          <a:solidFill>
                            <a:schemeClr val="tx1"/>
                          </a:solidFill>
                          <a:effectLst/>
                          <a:latin typeface="Arial" panose="020B0604020202020204" pitchFamily="34" charset="0"/>
                          <a:ea typeface="Times New Roman"/>
                          <a:cs typeface="Arial" panose="020B0604020202020204" pitchFamily="34" charset="0"/>
                        </a:rPr>
                        <a:t>FIN</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Fin</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panose="020B0604020202020204" pitchFamily="34" charset="0"/>
                          <a:ea typeface="Times New Roman"/>
                          <a:cs typeface="Arial" panose="020B0604020202020204" pitchFamily="34" charset="0"/>
                        </a:rPr>
                        <a:t>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GB" sz="1200" dirty="0">
                          <a:solidFill>
                            <a:schemeClr val="tx1"/>
                          </a:solidFill>
                          <a:effectLst/>
                          <a:latin typeface="Arial" panose="020B0604020202020204" pitchFamily="34" charset="0"/>
                          <a:ea typeface="Times New Roman"/>
                          <a:cs typeface="Arial" panose="020B0604020202020204" pitchFamily="34" charset="0"/>
                        </a:rPr>
                        <a:t>H,I,J</a:t>
                      </a:r>
                      <a:endParaRPr lang="es-ES" sz="12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a:solidFill>
                            <a:schemeClr val="tx1"/>
                          </a:solidFill>
                          <a:effectLst/>
                          <a:latin typeface="Arial"/>
                          <a:ea typeface="Times New Roman"/>
                        </a:rPr>
                        <a:t>--</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200" dirty="0">
                          <a:solidFill>
                            <a:schemeClr val="tx1"/>
                          </a:solidFill>
                          <a:effectLst/>
                          <a:latin typeface="Arial"/>
                          <a:ea typeface="Times New Roman"/>
                        </a:rPr>
                        <a:t> </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653056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59</a:t>
            </a:fld>
            <a:endParaRPr lang="en-US" sz="1600" dirty="0">
              <a:solidFill>
                <a:schemeClr val="bg1"/>
              </a:solidFill>
              <a:latin typeface="Arial" panose="020B0604020202020204" pitchFamily="34" charset="0"/>
              <a:cs typeface="Arial" panose="020B0604020202020204" pitchFamily="34" charset="0"/>
            </a:endParaRPr>
          </a:p>
        </p:txBody>
      </p:sp>
      <p:pic>
        <p:nvPicPr>
          <p:cNvPr id="9" name="Imagen 5"/>
          <p:cNvPicPr>
            <a:picLocks noChangeAspect="1"/>
          </p:cNvPicPr>
          <p:nvPr/>
        </p:nvPicPr>
        <p:blipFill>
          <a:blip r:embed="rId4"/>
          <a:stretch>
            <a:fillRect/>
          </a:stretch>
        </p:blipFill>
        <p:spPr>
          <a:xfrm>
            <a:off x="726752" y="1484784"/>
            <a:ext cx="8157733" cy="4883045"/>
          </a:xfrm>
          <a:prstGeom prst="rect">
            <a:avLst/>
          </a:prstGeom>
        </p:spPr>
      </p:pic>
      <p:sp>
        <p:nvSpPr>
          <p:cNvPr id="5" name="4 CuadroTexto"/>
          <p:cNvSpPr txBox="1"/>
          <p:nvPr/>
        </p:nvSpPr>
        <p:spPr>
          <a:xfrm>
            <a:off x="8608522" y="2924944"/>
            <a:ext cx="453970"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T1</a:t>
            </a:r>
            <a:endParaRPr lang="en-US" dirty="0">
              <a:latin typeface="Arial" panose="020B0604020202020204" pitchFamily="34" charset="0"/>
              <a:cs typeface="Arial" panose="020B0604020202020204" pitchFamily="34" charset="0"/>
            </a:endParaRPr>
          </a:p>
        </p:txBody>
      </p:sp>
      <p:sp>
        <p:nvSpPr>
          <p:cNvPr id="12" name="11 CuadroTexto"/>
          <p:cNvSpPr txBox="1"/>
          <p:nvPr/>
        </p:nvSpPr>
        <p:spPr>
          <a:xfrm>
            <a:off x="8517544" y="4221088"/>
            <a:ext cx="453970"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T2</a:t>
            </a:r>
            <a:endParaRPr lang="en-US" dirty="0">
              <a:latin typeface="Arial" panose="020B0604020202020204" pitchFamily="34" charset="0"/>
              <a:cs typeface="Arial" panose="020B0604020202020204" pitchFamily="34" charset="0"/>
            </a:endParaRPr>
          </a:p>
        </p:txBody>
      </p:sp>
      <p:cxnSp>
        <p:nvCxnSpPr>
          <p:cNvPr id="8" name="7 Conector recto"/>
          <p:cNvCxnSpPr/>
          <p:nvPr/>
        </p:nvCxnSpPr>
        <p:spPr>
          <a:xfrm flipV="1">
            <a:off x="8608522" y="3212976"/>
            <a:ext cx="136007" cy="3600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8628151" y="3910082"/>
            <a:ext cx="301570" cy="4956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0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683568" y="-27384"/>
            <a:ext cx="8545929"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dirección de un proyecto industrial</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a:t>
            </a:fld>
            <a:endParaRPr lang="en-US" sz="1600" dirty="0">
              <a:solidFill>
                <a:schemeClr val="bg1"/>
              </a:solidFill>
              <a:latin typeface="Arial" panose="020B0604020202020204" pitchFamily="34" charset="0"/>
              <a:cs typeface="Arial" panose="020B0604020202020204" pitchFamily="34" charset="0"/>
            </a:endParaRPr>
          </a:p>
        </p:txBody>
      </p:sp>
      <p:sp>
        <p:nvSpPr>
          <p:cNvPr id="28" name="27 CuadroTexto"/>
          <p:cNvSpPr txBox="1"/>
          <p:nvPr/>
        </p:nvSpPr>
        <p:spPr>
          <a:xfrm>
            <a:off x="2891760" y="620688"/>
            <a:ext cx="34804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jefe del proyecto</a:t>
            </a:r>
          </a:p>
        </p:txBody>
      </p:sp>
      <p:sp>
        <p:nvSpPr>
          <p:cNvPr id="8" name="CuadroTexto 4"/>
          <p:cNvSpPr txBox="1"/>
          <p:nvPr/>
        </p:nvSpPr>
        <p:spPr>
          <a:xfrm>
            <a:off x="680020" y="1124744"/>
            <a:ext cx="8068444" cy="5570756"/>
          </a:xfrm>
          <a:prstGeom prst="rect">
            <a:avLst/>
          </a:prstGeom>
          <a:noFill/>
        </p:spPr>
        <p:txBody>
          <a:bodyPr wrap="square" rtlCol="0">
            <a:spAutoFit/>
          </a:bodyPr>
          <a:lstStyle/>
          <a:p>
            <a:pPr algn="just"/>
            <a:r>
              <a:rPr lang="es-ES" sz="2000" b="1" dirty="0">
                <a:solidFill>
                  <a:srgbClr val="953735"/>
                </a:solidFill>
                <a:latin typeface="Arial" panose="020B0604020202020204" pitchFamily="34" charset="0"/>
                <a:cs typeface="Arial" panose="020B0604020202020204" pitchFamily="34" charset="0"/>
              </a:rPr>
              <a:t>Estilos de liderazgo</a:t>
            </a: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 las personas: </a:t>
            </a:r>
            <a:r>
              <a:rPr lang="es-ES" sz="1400" dirty="0">
                <a:latin typeface="Arial" panose="020B0604020202020204" pitchFamily="34" charset="0"/>
                <a:cs typeface="Arial" panose="020B0604020202020204" pitchFamily="34" charset="0"/>
              </a:rPr>
              <a:t>Se preocupa por las personas que están en el equipo (situación personal, desarrollo profesional, motivaciones, etc.). El cumplimiento de objetivos es consecuencia del bienestar de las personas</a:t>
            </a:r>
            <a:r>
              <a:rPr lang="es-ES" sz="1400">
                <a:latin typeface="Arial" panose="020B0604020202020204" pitchFamily="34" charset="0"/>
                <a:cs typeface="Arial" panose="020B0604020202020204" pitchFamily="34" charset="0"/>
              </a:rPr>
              <a:t>. </a:t>
            </a:r>
          </a:p>
          <a:p>
            <a:pPr marL="285750" indent="-285750" algn="just">
              <a:buClr>
                <a:srgbClr val="0080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 la participación: </a:t>
            </a:r>
            <a:r>
              <a:rPr lang="es-ES" sz="1400" dirty="0">
                <a:latin typeface="Arial" panose="020B0604020202020204" pitchFamily="34" charset="0"/>
                <a:cs typeface="Arial" panose="020B0604020202020204" pitchFamily="34" charset="0"/>
              </a:rPr>
              <a:t>La toma de decisiones se debate en el equipo. Lo importante no es como se ha realizado la tarea, sino el resultado de </a:t>
            </a:r>
            <a:r>
              <a:rPr lang="es-ES" sz="1400">
                <a:latin typeface="Arial" panose="020B0604020202020204" pitchFamily="34" charset="0"/>
                <a:cs typeface="Arial" panose="020B0604020202020204" pitchFamily="34" charset="0"/>
              </a:rPr>
              <a:t>la misma.</a:t>
            </a:r>
          </a:p>
          <a:p>
            <a:pPr marL="285750" indent="-285750" algn="just">
              <a:buClr>
                <a:srgbClr val="008000"/>
              </a:buClr>
              <a:buFont typeface="Wingdings" charset="2"/>
              <a:buChar char=""/>
            </a:pPr>
            <a:endParaRPr lang="es-ES" sz="1400" b="1" dirty="0">
              <a:solidFill>
                <a:srgbClr val="953735"/>
              </a:solidFill>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 la producción: </a:t>
            </a:r>
            <a:r>
              <a:rPr lang="es-ES" sz="1400" dirty="0">
                <a:latin typeface="Arial" panose="020B0604020202020204" pitchFamily="34" charset="0"/>
                <a:cs typeface="Arial" panose="020B0604020202020204" pitchFamily="34" charset="0"/>
              </a:rPr>
              <a:t>Tiene como objetivo el incremento de la productividad, por lo que la organización del trabajo está orientada al cumplimiento de los objetivos y a una mejora y superación permanente</a:t>
            </a:r>
            <a:r>
              <a:rPr lang="es-ES" sz="1400">
                <a:latin typeface="Arial" panose="020B0604020202020204" pitchFamily="34" charset="0"/>
                <a:cs typeface="Arial" panose="020B0604020202020204" pitchFamily="34" charset="0"/>
              </a:rPr>
              <a:t>. </a:t>
            </a:r>
          </a:p>
          <a:p>
            <a:pPr marL="285750" indent="-285750" algn="just">
              <a:buClr>
                <a:srgbClr val="0080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 la disciplina: </a:t>
            </a:r>
            <a:r>
              <a:rPr lang="es-ES" sz="1400" dirty="0">
                <a:latin typeface="Arial" panose="020B0604020202020204" pitchFamily="34" charset="0"/>
                <a:cs typeface="Arial" panose="020B0604020202020204" pitchFamily="34" charset="0"/>
              </a:rPr>
              <a:t>El líder es imprescindible en todo momento y toma todas las decisiones. Quiere que los miembros del equipo sigan sus </a:t>
            </a:r>
            <a:r>
              <a:rPr lang="es-ES" sz="1400">
                <a:latin typeface="Arial" panose="020B0604020202020204" pitchFamily="34" charset="0"/>
                <a:cs typeface="Arial" panose="020B0604020202020204" pitchFamily="34" charset="0"/>
              </a:rPr>
              <a:t>instrucciones estrictamente.</a:t>
            </a:r>
          </a:p>
          <a:p>
            <a:pPr marL="285750" indent="-285750" algn="just">
              <a:buClr>
                <a:srgbClr val="0080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al sentimiento de culpabilidad: </a:t>
            </a:r>
            <a:r>
              <a:rPr lang="es-ES" sz="1400" dirty="0">
                <a:latin typeface="Arial" panose="020B0604020202020204" pitchFamily="34" charset="0"/>
                <a:cs typeface="Arial" panose="020B0604020202020204" pitchFamily="34" charset="0"/>
              </a:rPr>
              <a:t>Intenta que cada miembro del equipo haga el trabajo de varias personas. Para ello, no utilizará su poder, sino que hará́ que los miembros del equipo se sientan culpables por su falta de predisposición a hacer ese esfuerzo extra</a:t>
            </a:r>
            <a:r>
              <a:rPr lang="es-ES" sz="1400">
                <a:latin typeface="Arial" panose="020B0604020202020204" pitchFamily="34" charset="0"/>
                <a:cs typeface="Arial" panose="020B0604020202020204" pitchFamily="34" charset="0"/>
              </a:rPr>
              <a:t>. </a:t>
            </a:r>
          </a:p>
          <a:p>
            <a:pPr marL="285750" indent="-285750" algn="just">
              <a:buClr>
                <a:srgbClr val="0080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orientado a buscar culpables: </a:t>
            </a:r>
            <a:r>
              <a:rPr lang="es-ES" sz="1400" dirty="0">
                <a:latin typeface="Arial" panose="020B0604020202020204" pitchFamily="34" charset="0"/>
                <a:cs typeface="Arial" panose="020B0604020202020204" pitchFamily="34" charset="0"/>
              </a:rPr>
              <a:t>Cuando las cosas van mal esquivan su responsabilidad y culpan al equipo o a personas del equipo </a:t>
            </a:r>
            <a:r>
              <a:rPr lang="es-ES" sz="1400">
                <a:latin typeface="Arial" panose="020B0604020202020204" pitchFamily="34" charset="0"/>
                <a:cs typeface="Arial" panose="020B0604020202020204" pitchFamily="34" charset="0"/>
              </a:rPr>
              <a:t>del problema.</a:t>
            </a:r>
          </a:p>
          <a:p>
            <a:pPr marL="285750" indent="-285750" algn="just">
              <a:buClr>
                <a:srgbClr val="0080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lgn="just">
              <a:buClr>
                <a:srgbClr val="008000"/>
              </a:buClr>
              <a:buFont typeface="Wingdings" charset="2"/>
              <a:buChar char=""/>
            </a:pPr>
            <a:r>
              <a:rPr lang="es-ES" sz="1400" b="1" dirty="0">
                <a:solidFill>
                  <a:srgbClr val="953735"/>
                </a:solidFill>
                <a:latin typeface="Arial" panose="020B0604020202020204" pitchFamily="34" charset="0"/>
                <a:cs typeface="Arial" panose="020B0604020202020204" pitchFamily="34" charset="0"/>
              </a:rPr>
              <a:t>Liderazgo explosivo: </a:t>
            </a:r>
            <a:r>
              <a:rPr lang="es-ES" sz="1400" dirty="0">
                <a:latin typeface="Arial" panose="020B0604020202020204" pitchFamily="34" charset="0"/>
                <a:cs typeface="Arial" panose="020B0604020202020204" pitchFamily="34" charset="0"/>
              </a:rPr>
              <a:t>Ejerce el poder infundiendo temor en el equipo a base de dar voces, gritos, golpes en la mesa, etc. </a:t>
            </a:r>
          </a:p>
        </p:txBody>
      </p:sp>
    </p:spTree>
    <p:extLst>
      <p:ext uri="{BB962C8B-B14F-4D97-AF65-F5344CB8AC3E}">
        <p14:creationId xmlns:p14="http://schemas.microsoft.com/office/powerpoint/2010/main" val="162536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60</a:t>
            </a:fld>
            <a:endParaRPr lang="en-US" sz="1600" dirty="0">
              <a:solidFill>
                <a:schemeClr val="bg1"/>
              </a:solidFill>
              <a:latin typeface="Arial" panose="020B0604020202020204" pitchFamily="34" charset="0"/>
              <a:cs typeface="Arial" panose="020B0604020202020204" pitchFamily="34" charset="0"/>
            </a:endParaRPr>
          </a:p>
        </p:txBody>
      </p:sp>
      <p:sp>
        <p:nvSpPr>
          <p:cNvPr id="11" name="CuadroTexto 1"/>
          <p:cNvSpPr txBox="1"/>
          <p:nvPr/>
        </p:nvSpPr>
        <p:spPr>
          <a:xfrm>
            <a:off x="735260" y="1041400"/>
            <a:ext cx="7988300" cy="5078314"/>
          </a:xfrm>
          <a:prstGeom prst="rect">
            <a:avLst/>
          </a:prstGeom>
          <a:noFill/>
        </p:spPr>
        <p:txBody>
          <a:bodyPr wrap="square" rtlCol="0">
            <a:spAutoFit/>
          </a:bodyPr>
          <a:lstStyle/>
          <a:p>
            <a:r>
              <a:rPr lang="es-ES" b="1" dirty="0">
                <a:solidFill>
                  <a:schemeClr val="accent2">
                    <a:lumMod val="75000"/>
                  </a:schemeClr>
                </a:solidFill>
                <a:latin typeface="Arial" panose="020B0604020202020204" pitchFamily="34" charset="0"/>
                <a:cs typeface="Arial" panose="020B0604020202020204" pitchFamily="34" charset="0"/>
              </a:rPr>
              <a:t>CÁLCULO DE PROBABILIDADES EN LA RED</a:t>
            </a:r>
          </a:p>
          <a:p>
            <a:r>
              <a:rPr lang="es-ES" dirty="0">
                <a:solidFill>
                  <a:srgbClr val="008000"/>
                </a:solidFill>
                <a:latin typeface="Arial" panose="020B0604020202020204" pitchFamily="34" charset="0"/>
                <a:cs typeface="Arial" panose="020B0604020202020204" pitchFamily="34" charset="0"/>
              </a:rPr>
              <a:t>Probabilidad de terminar en T = 22,3</a:t>
            </a:r>
          </a:p>
          <a:p>
            <a:pPr marL="285750" indent="-285750">
              <a:buClr>
                <a:srgbClr val="008000"/>
              </a:buClr>
              <a:buFont typeface="Wingdings" charset="2"/>
              <a:buChar char=""/>
            </a:pPr>
            <a:r>
              <a:rPr lang="es-ES" u="sng" dirty="0">
                <a:latin typeface="Arial" panose="020B0604020202020204" pitchFamily="34" charset="0"/>
                <a:cs typeface="Arial" panose="020B0604020202020204" pitchFamily="34" charset="0"/>
              </a:rPr>
              <a:t>Camino1-2-5-8 (te = 20)</a:t>
            </a:r>
            <a:r>
              <a:rPr lang="es-ES" dirty="0">
                <a:latin typeface="Arial" panose="020B0604020202020204" pitchFamily="34" charset="0"/>
                <a:cs typeface="Arial" panose="020B0604020202020204" pitchFamily="34" charset="0"/>
              </a:rPr>
              <a:t> </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285750" lvl="0" indent="-285750">
              <a:buClr>
                <a:srgbClr val="008000"/>
              </a:buClr>
              <a:buFont typeface="Wingdings" charset="2"/>
              <a:buChar char=""/>
            </a:pPr>
            <a:r>
              <a:rPr lang="es-ES" u="sng" dirty="0">
                <a:latin typeface="Arial" panose="020B0604020202020204" pitchFamily="34" charset="0"/>
                <a:cs typeface="Arial" panose="020B0604020202020204" pitchFamily="34" charset="0"/>
              </a:rPr>
              <a:t>Camino 1-2-3-6-8 (te = 21,5)</a:t>
            </a:r>
          </a:p>
          <a:p>
            <a:pPr lvl="0"/>
            <a:endParaRPr lang="es-ES" u="sng" dirty="0">
              <a:latin typeface="Arial" panose="020B0604020202020204" pitchFamily="34" charset="0"/>
              <a:cs typeface="Arial" panose="020B0604020202020204" pitchFamily="34" charset="0"/>
            </a:endParaRPr>
          </a:p>
          <a:p>
            <a:pPr lvl="0"/>
            <a:endParaRPr lang="es-ES" u="sng" dirty="0">
              <a:latin typeface="Arial" panose="020B0604020202020204" pitchFamily="34" charset="0"/>
              <a:cs typeface="Arial" panose="020B0604020202020204" pitchFamily="34" charset="0"/>
            </a:endParaRPr>
          </a:p>
          <a:p>
            <a:pPr lvl="0"/>
            <a:endParaRPr lang="es-ES" u="sng" dirty="0">
              <a:latin typeface="Arial" panose="020B0604020202020204" pitchFamily="34" charset="0"/>
              <a:cs typeface="Arial" panose="020B0604020202020204" pitchFamily="34" charset="0"/>
            </a:endParaRPr>
          </a:p>
          <a:p>
            <a:pPr lvl="0"/>
            <a:endParaRPr lang="es-ES" u="sng" dirty="0">
              <a:latin typeface="Arial" panose="020B0604020202020204" pitchFamily="34" charset="0"/>
              <a:cs typeface="Arial" panose="020B0604020202020204" pitchFamily="34" charset="0"/>
            </a:endParaRPr>
          </a:p>
          <a:p>
            <a:pPr lvl="0"/>
            <a:endParaRPr lang="es-ES" u="sng" dirty="0">
              <a:latin typeface="Arial" panose="020B0604020202020204" pitchFamily="34" charset="0"/>
              <a:cs typeface="Arial" panose="020B0604020202020204" pitchFamily="34" charset="0"/>
            </a:endParaRPr>
          </a:p>
          <a:p>
            <a:pPr marL="285750" indent="-285750">
              <a:buClr>
                <a:srgbClr val="008000"/>
              </a:buClr>
              <a:buFont typeface="Wingdings" charset="2"/>
              <a:buChar char=""/>
            </a:pPr>
            <a:r>
              <a:rPr lang="es-ES" u="sng" dirty="0">
                <a:latin typeface="Arial" panose="020B0604020202020204" pitchFamily="34" charset="0"/>
                <a:cs typeface="Arial" panose="020B0604020202020204" pitchFamily="34" charset="0"/>
              </a:rPr>
              <a:t>Camino 1-4-7-8 (te = 22,3)</a:t>
            </a:r>
            <a:endParaRPr lang="es-ES" dirty="0">
              <a:latin typeface="Arial" panose="020B0604020202020204" pitchFamily="34" charset="0"/>
              <a:cs typeface="Arial" panose="020B0604020202020204" pitchFamily="34" charset="0"/>
            </a:endParaRPr>
          </a:p>
          <a:p>
            <a:pPr lvl="0"/>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b="1" dirty="0">
              <a:latin typeface="Arial" panose="020B0604020202020204" pitchFamily="34" charset="0"/>
              <a:cs typeface="Arial" panose="020B0604020202020204" pitchFamily="34" charset="0"/>
            </a:endParaRPr>
          </a:p>
        </p:txBody>
      </p:sp>
      <p:pic>
        <p:nvPicPr>
          <p:cNvPr id="6307" name="Picture 1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616" y="1939131"/>
            <a:ext cx="6081713"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09" name="Picture 16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7476" y="3645024"/>
            <a:ext cx="6783387"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11" name="Picture 16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5616" y="5301208"/>
            <a:ext cx="561022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n 5">
            <a:extLst>
              <a:ext uri="{FF2B5EF4-FFF2-40B4-BE49-F238E27FC236}">
                <a16:creationId xmlns:a16="http://schemas.microsoft.com/office/drawing/2014/main" id="{F6B5AE2F-EBF0-42EB-8EB2-4C8AC94306B0}"/>
              </a:ext>
            </a:extLst>
          </p:cNvPr>
          <p:cNvPicPr>
            <a:picLocks noChangeAspect="1"/>
          </p:cNvPicPr>
          <p:nvPr/>
        </p:nvPicPr>
        <p:blipFill>
          <a:blip r:embed="rId7"/>
          <a:stretch>
            <a:fillRect/>
          </a:stretch>
        </p:blipFill>
        <p:spPr>
          <a:xfrm>
            <a:off x="5418385" y="6245971"/>
            <a:ext cx="3305175" cy="485775"/>
          </a:xfrm>
          <a:prstGeom prst="rect">
            <a:avLst/>
          </a:prstGeom>
        </p:spPr>
      </p:pic>
    </p:spTree>
    <p:extLst>
      <p:ext uri="{BB962C8B-B14F-4D97-AF65-F5344CB8AC3E}">
        <p14:creationId xmlns:p14="http://schemas.microsoft.com/office/powerpoint/2010/main" val="3160614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3143482" y="583496"/>
            <a:ext cx="314060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Diagrama de </a:t>
            </a:r>
            <a:r>
              <a:rPr lang="es-ES" sz="2800" b="1" u="sng" dirty="0" err="1">
                <a:solidFill>
                  <a:schemeClr val="accent3">
                    <a:lumMod val="50000"/>
                  </a:schemeClr>
                </a:solidFill>
                <a:latin typeface="Arial" panose="020B0604020202020204" pitchFamily="34" charset="0"/>
                <a:cs typeface="Arial" panose="020B0604020202020204" pitchFamily="34" charset="0"/>
              </a:rPr>
              <a:t>Pert</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61</a:t>
            </a:fld>
            <a:endParaRPr lang="en-US" sz="1600" dirty="0">
              <a:solidFill>
                <a:schemeClr val="bg1"/>
              </a:solidFill>
              <a:latin typeface="Arial" panose="020B0604020202020204" pitchFamily="34" charset="0"/>
              <a:cs typeface="Arial" panose="020B0604020202020204" pitchFamily="34" charset="0"/>
            </a:endParaRPr>
          </a:p>
        </p:txBody>
      </p:sp>
      <p:sp>
        <p:nvSpPr>
          <p:cNvPr id="17" name="CuadroTexto 1"/>
          <p:cNvSpPr txBox="1"/>
          <p:nvPr/>
        </p:nvSpPr>
        <p:spPr>
          <a:xfrm>
            <a:off x="951160" y="1066800"/>
            <a:ext cx="8661400" cy="5355313"/>
          </a:xfrm>
          <a:prstGeom prst="rect">
            <a:avLst/>
          </a:prstGeom>
          <a:noFill/>
        </p:spPr>
        <p:txBody>
          <a:bodyPr wrap="square" rtlCol="0">
            <a:spAutoFit/>
          </a:bodyPr>
          <a:lstStyle/>
          <a:p>
            <a:r>
              <a:rPr lang="es-ES" dirty="0">
                <a:solidFill>
                  <a:srgbClr val="008000"/>
                </a:solidFill>
              </a:rPr>
              <a:t>Probabilidad de terminar en T = 24,3</a:t>
            </a:r>
          </a:p>
          <a:p>
            <a:pPr marL="285750" lvl="0" indent="-285750">
              <a:buClr>
                <a:srgbClr val="008000"/>
              </a:buClr>
              <a:buFont typeface="Wingdings" charset="2"/>
              <a:buChar char=""/>
            </a:pPr>
            <a:r>
              <a:rPr lang="es-ES" b="1" u="sng" dirty="0"/>
              <a:t>Camino1-2-5-8 (te = 20)  </a:t>
            </a:r>
            <a:r>
              <a:rPr lang="es-ES" b="1" u="sng" dirty="0">
                <a:sym typeface="Symbol"/>
              </a:rPr>
              <a:t></a:t>
            </a:r>
            <a:r>
              <a:rPr lang="es-ES" b="1" u="sng" dirty="0"/>
              <a:t> = 2,6</a:t>
            </a:r>
          </a:p>
          <a:p>
            <a:endParaRPr lang="es-ES" dirty="0"/>
          </a:p>
          <a:p>
            <a:endParaRPr lang="es-ES" dirty="0"/>
          </a:p>
          <a:p>
            <a:endParaRPr lang="es-ES" dirty="0"/>
          </a:p>
          <a:p>
            <a:endParaRPr lang="es-ES" dirty="0"/>
          </a:p>
          <a:p>
            <a:pPr marL="285750" lvl="0" indent="-285750">
              <a:buClr>
                <a:srgbClr val="008000"/>
              </a:buClr>
              <a:buFont typeface="Wingdings" charset="2"/>
              <a:buChar char=""/>
            </a:pPr>
            <a:r>
              <a:rPr lang="es-ES" b="1" u="sng" dirty="0"/>
              <a:t>Camino 1-2-3-6-8 (te = 21,5)  </a:t>
            </a:r>
            <a:r>
              <a:rPr lang="es-ES" b="1" u="sng" dirty="0">
                <a:sym typeface="Symbol"/>
              </a:rPr>
              <a:t></a:t>
            </a:r>
            <a:r>
              <a:rPr lang="es-ES" b="1" u="sng" dirty="0"/>
              <a:t> = 2,29</a:t>
            </a:r>
          </a:p>
          <a:p>
            <a:endParaRPr lang="es-ES" dirty="0"/>
          </a:p>
          <a:p>
            <a:endParaRPr lang="es-ES" dirty="0"/>
          </a:p>
          <a:p>
            <a:endParaRPr lang="es-ES" dirty="0"/>
          </a:p>
          <a:p>
            <a:endParaRPr lang="es-ES" dirty="0"/>
          </a:p>
          <a:p>
            <a:pPr marL="285750" lvl="0" indent="-285750">
              <a:buClr>
                <a:srgbClr val="008000"/>
              </a:buClr>
              <a:buFont typeface="Wingdings" charset="2"/>
              <a:buChar char=""/>
            </a:pPr>
            <a:r>
              <a:rPr lang="es-ES" b="1" u="sng" dirty="0"/>
              <a:t>Camino 1-4-7-8 (te = 22,3)  </a:t>
            </a:r>
            <a:r>
              <a:rPr lang="es-ES" b="1" u="sng" dirty="0">
                <a:sym typeface="Symbol"/>
              </a:rPr>
              <a:t></a:t>
            </a:r>
            <a:r>
              <a:rPr lang="es-ES" b="1" u="sng" dirty="0"/>
              <a:t> = 1,95</a:t>
            </a:r>
          </a:p>
          <a:p>
            <a:endParaRPr lang="es-ES" dirty="0"/>
          </a:p>
          <a:p>
            <a:endParaRPr lang="es-ES" dirty="0"/>
          </a:p>
          <a:p>
            <a:endParaRPr lang="es-ES" dirty="0"/>
          </a:p>
          <a:p>
            <a:endParaRPr lang="es-ES" dirty="0"/>
          </a:p>
          <a:p>
            <a:endParaRPr lang="es-ES" dirty="0"/>
          </a:p>
          <a:p>
            <a:endParaRPr lang="es-ES" dirty="0"/>
          </a:p>
          <a:p>
            <a:endParaRPr lang="es-ES" dirty="0"/>
          </a:p>
        </p:txBody>
      </p:sp>
      <p:pic>
        <p:nvPicPr>
          <p:cNvPr id="5291" name="Picture 1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3935" y="1844824"/>
            <a:ext cx="501015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3" name="Picture 17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3935" y="3212976"/>
            <a:ext cx="5178425"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5" name="Picture 17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9653" y="4653136"/>
            <a:ext cx="510698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97" name="Picture 17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4114" y="5805264"/>
            <a:ext cx="7399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404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62</a:t>
            </a:fld>
            <a:endParaRPr lang="en-US" sz="1600" dirty="0">
              <a:solidFill>
                <a:schemeClr val="bg1"/>
              </a:solidFill>
              <a:latin typeface="Arial" panose="020B0604020202020204" pitchFamily="34" charset="0"/>
              <a:cs typeface="Arial" panose="020B0604020202020204" pitchFamily="34" charset="0"/>
            </a:endParaRPr>
          </a:p>
        </p:txBody>
      </p:sp>
      <p:sp>
        <p:nvSpPr>
          <p:cNvPr id="12" name="CuadroTexto 1"/>
          <p:cNvSpPr txBox="1"/>
          <p:nvPr/>
        </p:nvSpPr>
        <p:spPr>
          <a:xfrm>
            <a:off x="710481" y="1196752"/>
            <a:ext cx="8254007" cy="830997"/>
          </a:xfrm>
          <a:prstGeom prst="rect">
            <a:avLst/>
          </a:prstGeom>
          <a:noFill/>
        </p:spPr>
        <p:txBody>
          <a:bodyPr wrap="square" rtlCol="0">
            <a:spAutoFit/>
          </a:bodyPr>
          <a:lstStyle/>
          <a:p>
            <a:pPr algn="just"/>
            <a:r>
              <a:rPr lang="es-ES" sz="1600" dirty="0">
                <a:latin typeface="Arial" panose="020B0604020202020204" pitchFamily="34" charset="0"/>
                <a:cs typeface="Arial" panose="020B0604020202020204" pitchFamily="34" charset="0"/>
              </a:rPr>
              <a:t>La técnica de compresión del proyecto consiste en la utilización de un método lógico y sencillo que permita la </a:t>
            </a:r>
            <a:r>
              <a:rPr lang="es-ES" sz="1600" b="1" dirty="0">
                <a:latin typeface="Arial" panose="020B0604020202020204" pitchFamily="34" charset="0"/>
                <a:cs typeface="Arial" panose="020B0604020202020204" pitchFamily="34" charset="0"/>
              </a:rPr>
              <a:t>comparación del incremento del beneficio </a:t>
            </a:r>
            <a:r>
              <a:rPr lang="es-ES" sz="1600" dirty="0">
                <a:latin typeface="Arial" panose="020B0604020202020204" pitchFamily="34" charset="0"/>
                <a:cs typeface="Arial" panose="020B0604020202020204" pitchFamily="34" charset="0"/>
              </a:rPr>
              <a:t>real motivado </a:t>
            </a:r>
            <a:r>
              <a:rPr lang="es-ES" sz="1600" b="1" dirty="0">
                <a:latin typeface="Arial" panose="020B0604020202020204" pitchFamily="34" charset="0"/>
                <a:cs typeface="Arial" panose="020B0604020202020204" pitchFamily="34" charset="0"/>
              </a:rPr>
              <a:t>por la compresión del proyecto con le sobrecoste asociado</a:t>
            </a:r>
            <a:r>
              <a:rPr lang="es-ES" sz="1600" dirty="0">
                <a:latin typeface="Arial" panose="020B0604020202020204" pitchFamily="34" charset="0"/>
                <a:cs typeface="Arial" panose="020B0604020202020204" pitchFamily="34" charset="0"/>
              </a:rPr>
              <a:t> a dicha compresión </a:t>
            </a:r>
          </a:p>
        </p:txBody>
      </p:sp>
      <p:grpSp>
        <p:nvGrpSpPr>
          <p:cNvPr id="13" name="Agrupar 24"/>
          <p:cNvGrpSpPr/>
          <p:nvPr/>
        </p:nvGrpSpPr>
        <p:grpSpPr>
          <a:xfrm>
            <a:off x="1907704" y="2316584"/>
            <a:ext cx="5296768" cy="3651813"/>
            <a:chOff x="482600" y="1866900"/>
            <a:chExt cx="4914900" cy="3425714"/>
          </a:xfrm>
        </p:grpSpPr>
        <p:sp>
          <p:nvSpPr>
            <p:cNvPr id="14" name="Elipse 2"/>
            <p:cNvSpPr/>
            <p:nvPr/>
          </p:nvSpPr>
          <p:spPr>
            <a:xfrm>
              <a:off x="482600" y="3098800"/>
              <a:ext cx="7747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1</a:t>
              </a:r>
            </a:p>
          </p:txBody>
        </p:sp>
        <p:sp>
          <p:nvSpPr>
            <p:cNvPr id="15" name="Elipse 9"/>
            <p:cNvSpPr/>
            <p:nvPr/>
          </p:nvSpPr>
          <p:spPr>
            <a:xfrm>
              <a:off x="4622800" y="3098800"/>
              <a:ext cx="7747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2</a:t>
              </a:r>
            </a:p>
          </p:txBody>
        </p:sp>
        <p:cxnSp>
          <p:nvCxnSpPr>
            <p:cNvPr id="16" name="Conector recto de flecha 8"/>
            <p:cNvCxnSpPr>
              <a:endCxn id="15" idx="2"/>
            </p:cNvCxnSpPr>
            <p:nvPr/>
          </p:nvCxnSpPr>
          <p:spPr>
            <a:xfrm>
              <a:off x="1282700" y="3479800"/>
              <a:ext cx="3340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2"/>
            <p:cNvCxnSpPr/>
            <p:nvPr/>
          </p:nvCxnSpPr>
          <p:spPr>
            <a:xfrm flipH="1" flipV="1">
              <a:off x="2908300" y="2451100"/>
              <a:ext cx="12700" cy="210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CuadroTexto 17"/>
            <p:cNvSpPr txBox="1"/>
            <p:nvPr/>
          </p:nvSpPr>
          <p:spPr>
            <a:xfrm>
              <a:off x="1371600" y="2717799"/>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Tiempo normal</a:t>
              </a:r>
            </a:p>
          </p:txBody>
        </p:sp>
        <p:sp>
          <p:nvSpPr>
            <p:cNvPr id="20" name="CuadroTexto 19"/>
            <p:cNvSpPr txBox="1"/>
            <p:nvPr/>
          </p:nvSpPr>
          <p:spPr>
            <a:xfrm>
              <a:off x="3060700" y="2717799"/>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Tiempo </a:t>
              </a:r>
              <a:r>
                <a:rPr lang="es-ES">
                  <a:latin typeface="Arial" panose="020B0604020202020204" pitchFamily="34" charset="0"/>
                  <a:cs typeface="Arial" panose="020B0604020202020204" pitchFamily="34" charset="0"/>
                </a:rPr>
                <a:t>de crash</a:t>
              </a:r>
              <a:endParaRPr lang="es-ES" dirty="0">
                <a:latin typeface="Arial" panose="020B0604020202020204" pitchFamily="34" charset="0"/>
                <a:cs typeface="Arial" panose="020B0604020202020204" pitchFamily="34" charset="0"/>
              </a:endParaRPr>
            </a:p>
          </p:txBody>
        </p:sp>
        <p:sp>
          <p:nvSpPr>
            <p:cNvPr id="21" name="CuadroTexto 20"/>
            <p:cNvSpPr txBox="1"/>
            <p:nvPr/>
          </p:nvSpPr>
          <p:spPr>
            <a:xfrm>
              <a:off x="1473200" y="3721100"/>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Coste normal</a:t>
              </a:r>
            </a:p>
          </p:txBody>
        </p:sp>
        <p:sp>
          <p:nvSpPr>
            <p:cNvPr id="22" name="CuadroTexto 21"/>
            <p:cNvSpPr txBox="1"/>
            <p:nvPr/>
          </p:nvSpPr>
          <p:spPr>
            <a:xfrm>
              <a:off x="3200400" y="3721100"/>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Coste</a:t>
              </a:r>
            </a:p>
            <a:p>
              <a:pPr algn="ctr"/>
              <a:r>
                <a:rPr lang="es-ES" dirty="0">
                  <a:latin typeface="Arial" panose="020B0604020202020204" pitchFamily="34" charset="0"/>
                  <a:cs typeface="Arial" panose="020B0604020202020204" pitchFamily="34" charset="0"/>
                </a:rPr>
                <a:t>compresión</a:t>
              </a:r>
            </a:p>
          </p:txBody>
        </p:sp>
        <p:sp>
          <p:nvSpPr>
            <p:cNvPr id="23" name="CuadroTexto 22"/>
            <p:cNvSpPr txBox="1"/>
            <p:nvPr/>
          </p:nvSpPr>
          <p:spPr>
            <a:xfrm>
              <a:off x="2222500" y="4686300"/>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Tiempo de compresión</a:t>
              </a:r>
            </a:p>
          </p:txBody>
        </p:sp>
        <p:sp>
          <p:nvSpPr>
            <p:cNvPr id="24" name="CuadroTexto 23"/>
            <p:cNvSpPr txBox="1"/>
            <p:nvPr/>
          </p:nvSpPr>
          <p:spPr>
            <a:xfrm>
              <a:off x="2260600" y="1866900"/>
              <a:ext cx="1295400" cy="606314"/>
            </a:xfrm>
            <a:prstGeom prst="rect">
              <a:avLst/>
            </a:prstGeom>
            <a:noFill/>
          </p:spPr>
          <p:txBody>
            <a:bodyPr wrap="square" rtlCol="0">
              <a:spAutoFit/>
            </a:bodyPr>
            <a:lstStyle/>
            <a:p>
              <a:pPr algn="ctr"/>
              <a:r>
                <a:rPr lang="es-ES" dirty="0">
                  <a:latin typeface="Arial" panose="020B0604020202020204" pitchFamily="34" charset="0"/>
                  <a:cs typeface="Arial" panose="020B0604020202020204" pitchFamily="34" charset="0"/>
                </a:rPr>
                <a:t>Índice de sensibilidad</a:t>
              </a:r>
            </a:p>
          </p:txBody>
        </p:sp>
      </p:grpSp>
    </p:spTree>
    <p:extLst>
      <p:ext uri="{BB962C8B-B14F-4D97-AF65-F5344CB8AC3E}">
        <p14:creationId xmlns:p14="http://schemas.microsoft.com/office/powerpoint/2010/main" val="1298174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63</a:t>
            </a:fld>
            <a:endParaRPr lang="en-US" sz="1600" dirty="0">
              <a:solidFill>
                <a:schemeClr val="bg1"/>
              </a:solidFill>
              <a:latin typeface="Arial" panose="020B0604020202020204" pitchFamily="34" charset="0"/>
              <a:cs typeface="Arial" panose="020B0604020202020204" pitchFamily="34" charset="0"/>
            </a:endParaRPr>
          </a:p>
        </p:txBody>
      </p:sp>
      <p:sp>
        <p:nvSpPr>
          <p:cNvPr id="25" name="CuadroTexto 25"/>
          <p:cNvSpPr txBox="1"/>
          <p:nvPr/>
        </p:nvSpPr>
        <p:spPr>
          <a:xfrm>
            <a:off x="855200" y="1412776"/>
            <a:ext cx="7533223" cy="5509200"/>
          </a:xfrm>
          <a:prstGeom prst="rect">
            <a:avLst/>
          </a:prstGeom>
          <a:noFill/>
        </p:spPr>
        <p:txBody>
          <a:bodyPr wrap="square" rtlCol="0">
            <a:spAutoFit/>
          </a:bodyPr>
          <a:lstStyle/>
          <a:p>
            <a:pPr marL="285750" lvl="0" indent="-285750" algn="just">
              <a:buClr>
                <a:schemeClr val="accent2">
                  <a:lumMod val="50000"/>
                </a:schemeClr>
              </a:buClr>
              <a:buFont typeface="Arial" panose="020B0604020202020204" pitchFamily="34" charset="0"/>
              <a:buChar char="•"/>
            </a:pPr>
            <a:r>
              <a:rPr lang="es-ES" sz="1600" b="1" dirty="0">
                <a:solidFill>
                  <a:schemeClr val="accent2">
                    <a:lumMod val="75000"/>
                  </a:schemeClr>
                </a:solidFill>
                <a:latin typeface="Arial" panose="020B0604020202020204" pitchFamily="34" charset="0"/>
                <a:cs typeface="Arial" panose="020B0604020202020204" pitchFamily="34" charset="0"/>
              </a:rPr>
              <a:t>Tiempo Normal</a:t>
            </a:r>
            <a:r>
              <a:rPr lang="es-ES" sz="1600" dirty="0">
                <a:solidFill>
                  <a:schemeClr val="accent2">
                    <a:lumMod val="75000"/>
                  </a:schemeClr>
                </a:solidFill>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El es tiempo requerido para realizar cierta tarea o proyecto con un </a:t>
            </a:r>
            <a:r>
              <a:rPr lang="es-ES" sz="1600" i="1" dirty="0">
                <a:latin typeface="Arial" panose="020B0604020202020204" pitchFamily="34" charset="0"/>
                <a:cs typeface="Arial" panose="020B0604020202020204" pitchFamily="34" charset="0"/>
              </a:rPr>
              <a:t>mínimo coste. </a:t>
            </a:r>
            <a:r>
              <a:rPr lang="es-ES" sz="1600" dirty="0">
                <a:latin typeface="Arial" panose="020B0604020202020204" pitchFamily="34" charset="0"/>
                <a:cs typeface="Arial" panose="020B0604020202020204" pitchFamily="34" charset="0"/>
              </a:rPr>
              <a:t> Esta es en general la forma más eficaz de realización de un proyecto a no ser que existan beneficios adicionales  por la introducción anticipada del resultado del proyecto en el mercado.</a:t>
            </a:r>
          </a:p>
          <a:p>
            <a:pPr lvl="0" algn="just">
              <a:buClr>
                <a:schemeClr val="accent2">
                  <a:lumMod val="50000"/>
                </a:schemeClr>
              </a:buClr>
            </a:pPr>
            <a:endParaRPr lang="es-ES" sz="1600" dirty="0">
              <a:latin typeface="Arial" panose="020B0604020202020204" pitchFamily="34" charset="0"/>
              <a:cs typeface="Arial" panose="020B0604020202020204" pitchFamily="34" charset="0"/>
            </a:endParaRPr>
          </a:p>
          <a:p>
            <a:pPr marL="285750" lvl="0" indent="-285750" algn="just">
              <a:buClr>
                <a:schemeClr val="accent2">
                  <a:lumMod val="50000"/>
                </a:schemeClr>
              </a:buClr>
              <a:buFont typeface="Arial" panose="020B0604020202020204" pitchFamily="34" charset="0"/>
              <a:buChar char="•"/>
            </a:pPr>
            <a:r>
              <a:rPr lang="es-ES" sz="1600" b="1" dirty="0">
                <a:solidFill>
                  <a:srgbClr val="953735"/>
                </a:solidFill>
                <a:latin typeface="Arial" panose="020B0604020202020204" pitchFamily="34" charset="0"/>
                <a:cs typeface="Arial" panose="020B0604020202020204" pitchFamily="34" charset="0"/>
              </a:rPr>
              <a:t>Coste Normal</a:t>
            </a:r>
            <a:r>
              <a:rPr lang="es-ES" sz="1600" dirty="0">
                <a:solidFill>
                  <a:srgbClr val="953735"/>
                </a:solidFill>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Es el mínimo coste del proyecto.</a:t>
            </a:r>
          </a:p>
          <a:p>
            <a:pPr lvl="0" algn="just">
              <a:buClr>
                <a:schemeClr val="accent2">
                  <a:lumMod val="50000"/>
                </a:schemeClr>
              </a:buClr>
            </a:pPr>
            <a:endParaRPr lang="es-ES" sz="1600" dirty="0">
              <a:latin typeface="Arial" panose="020B0604020202020204" pitchFamily="34" charset="0"/>
              <a:cs typeface="Arial" panose="020B0604020202020204" pitchFamily="34" charset="0"/>
            </a:endParaRPr>
          </a:p>
          <a:p>
            <a:pPr marL="285750" lvl="0" indent="-285750" algn="just">
              <a:buClr>
                <a:schemeClr val="accent2">
                  <a:lumMod val="50000"/>
                </a:schemeClr>
              </a:buClr>
              <a:buFont typeface="Arial" panose="020B0604020202020204" pitchFamily="34" charset="0"/>
              <a:buChar char="•"/>
            </a:pPr>
            <a:r>
              <a:rPr lang="es-ES" sz="1600" b="1" dirty="0">
                <a:solidFill>
                  <a:schemeClr val="accent2">
                    <a:lumMod val="75000"/>
                  </a:schemeClr>
                </a:solidFill>
                <a:latin typeface="Arial" panose="020B0604020202020204" pitchFamily="34" charset="0"/>
                <a:cs typeface="Arial" panose="020B0604020202020204" pitchFamily="34" charset="0"/>
              </a:rPr>
              <a:t>Tiempo de compresión (</a:t>
            </a:r>
            <a:r>
              <a:rPr lang="es-ES" sz="1600" b="1" dirty="0" err="1">
                <a:solidFill>
                  <a:schemeClr val="accent2">
                    <a:lumMod val="75000"/>
                  </a:schemeClr>
                </a:solidFill>
                <a:latin typeface="Arial" panose="020B0604020202020204" pitchFamily="34" charset="0"/>
                <a:cs typeface="Arial" panose="020B0604020202020204" pitchFamily="34" charset="0"/>
              </a:rPr>
              <a:t>Crash</a:t>
            </a:r>
            <a:r>
              <a:rPr lang="es-ES" sz="1600" b="1" dirty="0">
                <a:solidFill>
                  <a:schemeClr val="accent2">
                    <a:lumMod val="75000"/>
                  </a:schemeClr>
                </a:solidFill>
                <a:latin typeface="Arial" panose="020B0604020202020204" pitchFamily="34" charset="0"/>
                <a:cs typeface="Arial" panose="020B0604020202020204" pitchFamily="34" charset="0"/>
              </a:rPr>
              <a:t> time)</a:t>
            </a:r>
            <a:r>
              <a:rPr lang="es-ES" sz="1600" dirty="0">
                <a:solidFill>
                  <a:schemeClr val="accent2">
                    <a:lumMod val="75000"/>
                  </a:schemeClr>
                </a:solidFill>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Es el mínimo tiempo de realización del proyecto.</a:t>
            </a:r>
          </a:p>
          <a:p>
            <a:pPr algn="ctr">
              <a:buClr>
                <a:srgbClr val="008000"/>
              </a:buClr>
            </a:pPr>
            <a:r>
              <a:rPr lang="es-ES" sz="1600" b="1" i="1" dirty="0">
                <a:latin typeface="Arial" panose="020B0604020202020204" pitchFamily="34" charset="0"/>
                <a:cs typeface="Arial" panose="020B0604020202020204" pitchFamily="34" charset="0"/>
              </a:rPr>
              <a:t>Tiempo Normal – Tiempo </a:t>
            </a:r>
            <a:r>
              <a:rPr lang="es-ES" sz="1600" b="1" i="1" dirty="0" err="1">
                <a:latin typeface="Arial" panose="020B0604020202020204" pitchFamily="34" charset="0"/>
                <a:cs typeface="Arial" panose="020B0604020202020204" pitchFamily="34" charset="0"/>
              </a:rPr>
              <a:t>Crash</a:t>
            </a:r>
            <a:endParaRPr lang="es-ES" sz="1600" b="1" i="1" dirty="0">
              <a:latin typeface="Arial" panose="020B0604020202020204" pitchFamily="34" charset="0"/>
              <a:cs typeface="Arial" panose="020B0604020202020204" pitchFamily="34" charset="0"/>
            </a:endParaRPr>
          </a:p>
          <a:p>
            <a:pPr algn="ctr">
              <a:buClr>
                <a:srgbClr val="008000"/>
              </a:buClr>
            </a:pPr>
            <a:endParaRPr lang="es-ES" sz="1600" b="1" dirty="0">
              <a:latin typeface="Arial" panose="020B0604020202020204" pitchFamily="34" charset="0"/>
              <a:cs typeface="Arial" panose="020B0604020202020204" pitchFamily="34" charset="0"/>
            </a:endParaRPr>
          </a:p>
          <a:p>
            <a:pPr marL="285750" lvl="0" indent="-285750" algn="just">
              <a:buClr>
                <a:schemeClr val="accent2">
                  <a:lumMod val="50000"/>
                </a:schemeClr>
              </a:buClr>
              <a:buFont typeface="Arial" panose="020B0604020202020204" pitchFamily="34" charset="0"/>
              <a:buChar char="•"/>
            </a:pPr>
            <a:r>
              <a:rPr lang="es-ES" sz="1600" b="1" dirty="0">
                <a:solidFill>
                  <a:schemeClr val="accent2">
                    <a:lumMod val="75000"/>
                  </a:schemeClr>
                </a:solidFill>
                <a:latin typeface="Arial" panose="020B0604020202020204" pitchFamily="34" charset="0"/>
                <a:cs typeface="Arial" panose="020B0604020202020204" pitchFamily="34" charset="0"/>
              </a:rPr>
              <a:t>Coste de compresión (</a:t>
            </a:r>
            <a:r>
              <a:rPr lang="es-ES" sz="1600" b="1" dirty="0" err="1">
                <a:solidFill>
                  <a:schemeClr val="accent2">
                    <a:lumMod val="75000"/>
                  </a:schemeClr>
                </a:solidFill>
                <a:latin typeface="Arial" panose="020B0604020202020204" pitchFamily="34" charset="0"/>
                <a:cs typeface="Arial" panose="020B0604020202020204" pitchFamily="34" charset="0"/>
              </a:rPr>
              <a:t>Crash</a:t>
            </a:r>
            <a:r>
              <a:rPr lang="es-ES" sz="1600" b="1" dirty="0">
                <a:solidFill>
                  <a:schemeClr val="accent2">
                    <a:lumMod val="75000"/>
                  </a:schemeClr>
                </a:solidFill>
                <a:latin typeface="Arial" panose="020B0604020202020204" pitchFamily="34" charset="0"/>
                <a:cs typeface="Arial" panose="020B0604020202020204" pitchFamily="34" charset="0"/>
              </a:rPr>
              <a:t> </a:t>
            </a:r>
            <a:r>
              <a:rPr lang="es-ES" sz="1600" b="1" dirty="0" err="1">
                <a:solidFill>
                  <a:schemeClr val="accent2">
                    <a:lumMod val="75000"/>
                  </a:schemeClr>
                </a:solidFill>
                <a:latin typeface="Arial" panose="020B0604020202020204" pitchFamily="34" charset="0"/>
                <a:cs typeface="Arial" panose="020B0604020202020204" pitchFamily="34" charset="0"/>
              </a:rPr>
              <a:t>Cost</a:t>
            </a:r>
            <a:r>
              <a:rPr lang="es-ES" sz="1600" b="1" dirty="0">
                <a:solidFill>
                  <a:schemeClr val="accent2">
                    <a:lumMod val="75000"/>
                  </a:schemeClr>
                </a:solidFill>
                <a:latin typeface="Arial" panose="020B0604020202020204" pitchFamily="34" charset="0"/>
                <a:cs typeface="Arial" panose="020B0604020202020204" pitchFamily="34" charset="0"/>
              </a:rPr>
              <a:t>)</a:t>
            </a:r>
            <a:r>
              <a:rPr lang="es-ES" sz="1600" dirty="0">
                <a:solidFill>
                  <a:schemeClr val="accent2">
                    <a:lumMod val="75000"/>
                  </a:schemeClr>
                </a:solidFill>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Es el coste asociado por realizar el proyecto en el mínimo tiempo.</a:t>
            </a:r>
          </a:p>
          <a:p>
            <a:pPr lvl="0" algn="just">
              <a:buClr>
                <a:srgbClr val="008000"/>
              </a:buClr>
            </a:pPr>
            <a:r>
              <a:rPr lang="es-ES" sz="1600" b="1" i="1" dirty="0">
                <a:latin typeface="Arial" panose="020B0604020202020204" pitchFamily="34" charset="0"/>
                <a:cs typeface="Arial" panose="020B0604020202020204" pitchFamily="34" charset="0"/>
              </a:rPr>
              <a:t>	Coste total del Proyecto – Coste Normal del Proyecto</a:t>
            </a:r>
          </a:p>
          <a:p>
            <a:pPr lvl="0" algn="just">
              <a:buClr>
                <a:srgbClr val="008000"/>
              </a:buClr>
            </a:pPr>
            <a:endParaRPr lang="es-ES" sz="1600" b="1" i="1" dirty="0">
              <a:latin typeface="Arial" panose="020B0604020202020204" pitchFamily="34" charset="0"/>
              <a:cs typeface="Arial" panose="020B0604020202020204" pitchFamily="34" charset="0"/>
            </a:endParaRPr>
          </a:p>
          <a:p>
            <a:pPr marL="285750" lvl="0" indent="-285750" algn="just">
              <a:buClr>
                <a:schemeClr val="accent2">
                  <a:lumMod val="50000"/>
                </a:schemeClr>
              </a:buClr>
              <a:buFont typeface="Arial" panose="020B0604020202020204" pitchFamily="34" charset="0"/>
              <a:buChar char="•"/>
            </a:pPr>
            <a:r>
              <a:rPr lang="es-ES" sz="1600" b="1" dirty="0">
                <a:solidFill>
                  <a:schemeClr val="accent2">
                    <a:lumMod val="75000"/>
                  </a:schemeClr>
                </a:solidFill>
                <a:latin typeface="Arial" panose="020B0604020202020204" pitchFamily="34" charset="0"/>
                <a:cs typeface="Arial" panose="020B0604020202020204" pitchFamily="34" charset="0"/>
              </a:rPr>
              <a:t>Beneficio de la Compresión</a:t>
            </a:r>
            <a:r>
              <a:rPr lang="es-ES" sz="1600" i="1" dirty="0"/>
              <a:t>: </a:t>
            </a:r>
            <a:r>
              <a:rPr lang="es-ES" sz="1600" i="1" dirty="0">
                <a:latin typeface="Arial" panose="020B0604020202020204" pitchFamily="34" charset="0"/>
                <a:cs typeface="Arial" panose="020B0604020202020204" pitchFamily="34" charset="0"/>
              </a:rPr>
              <a:t>Beneficios derivado de la reducción temporal del proyecto</a:t>
            </a:r>
          </a:p>
          <a:p>
            <a:pPr marL="285750" lvl="0" indent="-285750" algn="just">
              <a:buClr>
                <a:schemeClr val="accent2">
                  <a:lumMod val="50000"/>
                </a:schemeClr>
              </a:buClr>
              <a:buFont typeface="Arial" panose="020B0604020202020204" pitchFamily="34" charset="0"/>
              <a:buChar char="•"/>
            </a:pPr>
            <a:endParaRPr lang="es-ES" sz="1600" i="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1" dirty="0">
                <a:solidFill>
                  <a:schemeClr val="accent2">
                    <a:lumMod val="75000"/>
                  </a:schemeClr>
                </a:solidFill>
                <a:latin typeface="Arial" panose="020B0604020202020204" pitchFamily="34" charset="0"/>
                <a:cs typeface="Arial" panose="020B0604020202020204" pitchFamily="34" charset="0"/>
              </a:rPr>
              <a:t>Beneficio Real</a:t>
            </a:r>
            <a:r>
              <a:rPr lang="es-ES" sz="1600" i="1" dirty="0">
                <a:latin typeface="Arial" panose="020B0604020202020204" pitchFamily="34" charset="0"/>
                <a:cs typeface="Arial" panose="020B0604020202020204" pitchFamily="34" charset="0"/>
              </a:rPr>
              <a:t>: </a:t>
            </a:r>
            <a:r>
              <a:rPr lang="es-ES" sz="1600" b="1" i="1" dirty="0">
                <a:latin typeface="Arial" panose="020B0604020202020204" pitchFamily="34" charset="0"/>
                <a:cs typeface="Arial" panose="020B0604020202020204" pitchFamily="34" charset="0"/>
              </a:rPr>
              <a:t>Beneficio de la Compresión – Coste de la Compresión</a:t>
            </a:r>
          </a:p>
          <a:p>
            <a:pPr marL="285750" indent="-285750" algn="just">
              <a:buFont typeface="Arial" panose="020B0604020202020204" pitchFamily="34" charset="0"/>
              <a:buChar char="•"/>
            </a:pPr>
            <a:endParaRPr lang="es-ES" sz="1600" b="1" i="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1" dirty="0">
                <a:solidFill>
                  <a:schemeClr val="accent2">
                    <a:lumMod val="75000"/>
                  </a:schemeClr>
                </a:solidFill>
                <a:latin typeface="Arial" panose="020B0604020202020204" pitchFamily="34" charset="0"/>
                <a:cs typeface="Arial" panose="020B0604020202020204" pitchFamily="34" charset="0"/>
              </a:rPr>
              <a:t>Índice de Sensibilidad del coste</a:t>
            </a:r>
            <a:r>
              <a:rPr lang="es-ES" sz="1600" i="1" dirty="0">
                <a:latin typeface="Arial" panose="020B0604020202020204" pitchFamily="34" charset="0"/>
                <a:cs typeface="Arial" panose="020B0604020202020204" pitchFamily="34" charset="0"/>
              </a:rPr>
              <a:t>: </a:t>
            </a:r>
            <a:r>
              <a:rPr lang="es-ES" sz="1600" b="1" i="1" dirty="0">
                <a:latin typeface="Arial" panose="020B0604020202020204" pitchFamily="34" charset="0"/>
                <a:cs typeface="Arial" panose="020B0604020202020204" pitchFamily="34" charset="0"/>
              </a:rPr>
              <a:t>(Coste </a:t>
            </a:r>
            <a:r>
              <a:rPr lang="es-ES" sz="1600" b="1" i="1" dirty="0" err="1">
                <a:latin typeface="Arial" panose="020B0604020202020204" pitchFamily="34" charset="0"/>
                <a:cs typeface="Arial" panose="020B0604020202020204" pitchFamily="34" charset="0"/>
              </a:rPr>
              <a:t>Crash</a:t>
            </a:r>
            <a:r>
              <a:rPr lang="es-ES" sz="1600" b="1" i="1" dirty="0">
                <a:latin typeface="Arial" panose="020B0604020202020204" pitchFamily="34" charset="0"/>
                <a:cs typeface="Arial" panose="020B0604020202020204" pitchFamily="34" charset="0"/>
              </a:rPr>
              <a:t>-Coste Normal)/</a:t>
            </a:r>
            <a:r>
              <a:rPr lang="es-ES" sz="1600" b="1" i="1" dirty="0" err="1">
                <a:latin typeface="Arial" panose="020B0604020202020204" pitchFamily="34" charset="0"/>
                <a:cs typeface="Arial" panose="020B0604020202020204" pitchFamily="34" charset="0"/>
              </a:rPr>
              <a:t>Crash</a:t>
            </a:r>
            <a:r>
              <a:rPr lang="es-ES" sz="1600" b="1" i="1" dirty="0">
                <a:latin typeface="Arial" panose="020B0604020202020204" pitchFamily="34" charset="0"/>
                <a:cs typeface="Arial" panose="020B0604020202020204" pitchFamily="34" charset="0"/>
              </a:rPr>
              <a:t> time</a:t>
            </a:r>
            <a:endParaRPr lang="es-ES" sz="1600" b="1" dirty="0">
              <a:latin typeface="Arial" panose="020B0604020202020204" pitchFamily="34" charset="0"/>
              <a:cs typeface="Arial" panose="020B0604020202020204" pitchFamily="34" charset="0"/>
            </a:endParaRPr>
          </a:p>
          <a:p>
            <a:pPr lvl="0" algn="just">
              <a:buClr>
                <a:srgbClr val="008000"/>
              </a:buClr>
            </a:pP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5534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64</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1"/>
          <p:cNvSpPr txBox="1"/>
          <p:nvPr/>
        </p:nvSpPr>
        <p:spPr>
          <a:xfrm>
            <a:off x="671636" y="1117768"/>
            <a:ext cx="8220844" cy="5632311"/>
          </a:xfrm>
          <a:prstGeom prst="rect">
            <a:avLst/>
          </a:prstGeom>
          <a:noFill/>
        </p:spPr>
        <p:txBody>
          <a:bodyPr wrap="square" rtlCol="0">
            <a:spAutoFit/>
          </a:bodyPr>
          <a:lstStyle/>
          <a:p>
            <a:pPr>
              <a:spcAft>
                <a:spcPts val="600"/>
              </a:spcAft>
            </a:pPr>
            <a:r>
              <a:rPr lang="es-ES" sz="1600" b="1" dirty="0">
                <a:latin typeface="Arial" panose="020B0604020202020204" pitchFamily="34" charset="0"/>
                <a:cs typeface="Arial" panose="020B0604020202020204" pitchFamily="34" charset="0"/>
              </a:rPr>
              <a:t>REGLAS PARA LA COMPRESIÓN DE UN PROYECTO</a:t>
            </a:r>
            <a:endParaRPr lang="es-ES" sz="1600" b="1" u="sng" dirty="0">
              <a:latin typeface="Arial" panose="020B0604020202020204" pitchFamily="34" charset="0"/>
              <a:cs typeface="Arial" panose="020B0604020202020204" pitchFamily="34" charset="0"/>
            </a:endParaRP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Dibujar la red de acontecimientos normal ( Tiempos normales) del proyecto.</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Dibujar la red de acontecimientos  de compresión (Tiempos de </a:t>
            </a:r>
            <a:r>
              <a:rPr lang="es-ES" sz="1600" dirty="0" err="1">
                <a:latin typeface="Arial" panose="020B0604020202020204" pitchFamily="34" charset="0"/>
                <a:cs typeface="Arial" panose="020B0604020202020204" pitchFamily="34" charset="0"/>
              </a:rPr>
              <a:t>crash</a:t>
            </a:r>
            <a:r>
              <a:rPr lang="es-ES" sz="1600" dirty="0">
                <a:latin typeface="Arial" panose="020B0604020202020204" pitchFamily="34" charset="0"/>
                <a:cs typeface="Arial" panose="020B0604020202020204" pitchFamily="34" charset="0"/>
              </a:rPr>
              <a:t>) del proyecto y analizar cuanto en cuanto tiempo se puede reducir la duración del proyecto.</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Dibujar la red de acontecimientos con los índices de tiempos normales, tiempos de </a:t>
            </a:r>
            <a:r>
              <a:rPr lang="es-ES" sz="1600" dirty="0" err="1">
                <a:latin typeface="Arial" panose="020B0604020202020204" pitchFamily="34" charset="0"/>
                <a:cs typeface="Arial" panose="020B0604020202020204" pitchFamily="34" charset="0"/>
              </a:rPr>
              <a:t>crash</a:t>
            </a:r>
            <a:r>
              <a:rPr lang="es-ES" sz="1600" dirty="0">
                <a:latin typeface="Arial" panose="020B0604020202020204" pitchFamily="34" charset="0"/>
                <a:cs typeface="Arial" panose="020B0604020202020204" pitchFamily="34" charset="0"/>
              </a:rPr>
              <a:t>, coste normal, coste de </a:t>
            </a:r>
            <a:r>
              <a:rPr lang="es-ES" sz="1600" dirty="0" err="1">
                <a:latin typeface="Arial" panose="020B0604020202020204" pitchFamily="34" charset="0"/>
                <a:cs typeface="Arial" panose="020B0604020202020204" pitchFamily="34" charset="0"/>
              </a:rPr>
              <a:t>crash</a:t>
            </a:r>
            <a:r>
              <a:rPr lang="es-ES" sz="1600" dirty="0">
                <a:latin typeface="Arial" panose="020B0604020202020204" pitchFamily="34" charset="0"/>
                <a:cs typeface="Arial" panose="020B0604020202020204" pitchFamily="34" charset="0"/>
              </a:rPr>
              <a:t>, tiempo de </a:t>
            </a:r>
            <a:r>
              <a:rPr lang="es-ES" sz="1600" dirty="0" err="1">
                <a:latin typeface="Arial" panose="020B0604020202020204" pitchFamily="34" charset="0"/>
                <a:cs typeface="Arial" panose="020B0604020202020204" pitchFamily="34" charset="0"/>
              </a:rPr>
              <a:t>crash</a:t>
            </a:r>
            <a:r>
              <a:rPr lang="es-ES" sz="1600" dirty="0">
                <a:latin typeface="Arial" panose="020B0604020202020204" pitchFamily="34" charset="0"/>
                <a:cs typeface="Arial" panose="020B0604020202020204" pitchFamily="34" charset="0"/>
              </a:rPr>
              <a:t> y sensibilidad para cada actividad.</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Dibujar los diferentes caminos de la red.</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Empezar el proceso de compresión comprimiendo las actividades en el camino crítico. Empezar siempre comprimiendo las actividades con menor sensibilidad de costo, luego la de sensibilidad inmediatamente superior  y así sucesivamente.</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Proseguir hasta que se encuentre un nuevo camino. En este caso el proyecto tendrá dos caminos críticos. Al seguir comprimiendo, los dos caminos críticos deben ser comprimidos síncronamente. Siempre hay que comprimir aquellas actividades con una menor sensibilidad conjunta primeramente y luego las inmediatamente siguientes y así sucesivamente.</a:t>
            </a:r>
          </a:p>
          <a:p>
            <a:pPr marL="285750" lvl="0" indent="-285750" algn="just">
              <a:spcAft>
                <a:spcPts val="600"/>
              </a:spcAft>
              <a:buClr>
                <a:srgbClr val="008000"/>
              </a:buClr>
              <a:buFont typeface="Wingdings" charset="2"/>
              <a:buChar char=""/>
            </a:pPr>
            <a:r>
              <a:rPr lang="es-ES" sz="1600" dirty="0">
                <a:latin typeface="Arial" panose="020B0604020202020204" pitchFamily="34" charset="0"/>
                <a:cs typeface="Arial" panose="020B0604020202020204" pitchFamily="34" charset="0"/>
              </a:rPr>
              <a:t>Cuando se siga comprimiendo el proyecto caminos adicionales se volverán críticos. Continuar con el proceso anteriormente descrito hasta que uno o varios caminos ya no pueden ser comprimidos más.</a:t>
            </a:r>
          </a:p>
          <a:p>
            <a:pPr>
              <a:spcAft>
                <a:spcPts val="600"/>
              </a:spcAft>
            </a:pP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807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65</a:t>
            </a:fld>
            <a:endParaRPr lang="en-US" sz="1600" dirty="0">
              <a:solidFill>
                <a:schemeClr val="bg1"/>
              </a:solidFill>
              <a:latin typeface="Arial" panose="020B0604020202020204" pitchFamily="34" charset="0"/>
              <a:cs typeface="Arial" panose="020B0604020202020204" pitchFamily="34" charset="0"/>
            </a:endParaRPr>
          </a:p>
        </p:txBody>
      </p:sp>
      <p:graphicFrame>
        <p:nvGraphicFramePr>
          <p:cNvPr id="9" name="Tabla 2"/>
          <p:cNvGraphicFramePr>
            <a:graphicFrameLocks noGrp="1"/>
          </p:cNvGraphicFramePr>
          <p:nvPr>
            <p:extLst>
              <p:ext uri="{D42A27DB-BD31-4B8C-83A1-F6EECF244321}">
                <p14:modId xmlns:p14="http://schemas.microsoft.com/office/powerpoint/2010/main" val="669988796"/>
              </p:ext>
            </p:extLst>
          </p:nvPr>
        </p:nvGraphicFramePr>
        <p:xfrm>
          <a:off x="755576" y="1628800"/>
          <a:ext cx="8280920" cy="37084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182112">
                  <a:extLst>
                    <a:ext uri="{9D8B030D-6E8A-4147-A177-3AD203B41FA5}">
                      <a16:colId xmlns:a16="http://schemas.microsoft.com/office/drawing/2014/main" val="20002"/>
                    </a:ext>
                  </a:extLst>
                </a:gridCol>
                <a:gridCol w="1050136">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224136">
                  <a:extLst>
                    <a:ext uri="{9D8B030D-6E8A-4147-A177-3AD203B41FA5}">
                      <a16:colId xmlns:a16="http://schemas.microsoft.com/office/drawing/2014/main" val="20005"/>
                    </a:ext>
                  </a:extLst>
                </a:gridCol>
                <a:gridCol w="1224136">
                  <a:extLst>
                    <a:ext uri="{9D8B030D-6E8A-4147-A177-3AD203B41FA5}">
                      <a16:colId xmlns:a16="http://schemas.microsoft.com/office/drawing/2014/main" val="20006"/>
                    </a:ext>
                  </a:extLst>
                </a:gridCol>
              </a:tblGrid>
              <a:tr h="370840">
                <a:tc>
                  <a:txBody>
                    <a:bodyPr/>
                    <a:lstStyle/>
                    <a:p>
                      <a:pPr algn="ctr">
                        <a:spcAft>
                          <a:spcPts val="0"/>
                        </a:spcAft>
                      </a:pPr>
                      <a:r>
                        <a:rPr lang="es-ES" sz="1200" dirty="0">
                          <a:solidFill>
                            <a:schemeClr val="tx1"/>
                          </a:solidFill>
                          <a:effectLst/>
                          <a:latin typeface="Arial"/>
                          <a:ea typeface="Times New Roman"/>
                          <a:cs typeface="Times New Roman"/>
                        </a:rPr>
                        <a:t>ACTIVIDAD</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a:solidFill>
                            <a:schemeClr val="tx1"/>
                          </a:solidFill>
                          <a:effectLst/>
                          <a:latin typeface="Arial"/>
                          <a:ea typeface="Times New Roman"/>
                          <a:cs typeface="Times New Roman"/>
                        </a:rPr>
                        <a:t>PRECEDENCIAS</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a:solidFill>
                            <a:schemeClr val="tx1"/>
                          </a:solidFill>
                          <a:effectLst/>
                          <a:latin typeface="Arial"/>
                          <a:ea typeface="Times New Roman"/>
                          <a:cs typeface="Times New Roman"/>
                        </a:rPr>
                        <a:t>DURACIÓN NORMAL (w)</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a:solidFill>
                            <a:schemeClr val="tx1"/>
                          </a:solidFill>
                          <a:effectLst/>
                          <a:latin typeface="Arial"/>
                          <a:ea typeface="Times New Roman"/>
                          <a:cs typeface="Times New Roman"/>
                        </a:rPr>
                        <a:t>COSTE NORMAL (k)</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a:solidFill>
                            <a:schemeClr val="tx1"/>
                          </a:solidFill>
                          <a:effectLst/>
                          <a:latin typeface="Arial"/>
                          <a:ea typeface="Times New Roman"/>
                          <a:cs typeface="Times New Roman"/>
                        </a:rPr>
                        <a:t>DURACIÓN CRASH (w)</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a:solidFill>
                            <a:schemeClr val="tx1"/>
                          </a:solidFill>
                          <a:effectLst/>
                          <a:latin typeface="Arial"/>
                          <a:ea typeface="Times New Roman"/>
                          <a:cs typeface="Times New Roman"/>
                        </a:rPr>
                        <a:t>COSTE CRASH (k)</a:t>
                      </a:r>
                      <a:endParaRPr lang="es-ES" sz="12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Aft>
                          <a:spcPts val="0"/>
                        </a:spcAft>
                      </a:pPr>
                      <a:r>
                        <a:rPr lang="es-ES" sz="1200" dirty="0">
                          <a:solidFill>
                            <a:schemeClr val="tx1"/>
                          </a:solidFill>
                          <a:effectLst/>
                          <a:latin typeface="Arial"/>
                          <a:ea typeface="Times New Roman"/>
                          <a:cs typeface="Times New Roman"/>
                        </a:rPr>
                        <a:t>SENSIBILIDAD</a:t>
                      </a:r>
                      <a:endParaRPr lang="es-ES" sz="12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pPr algn="ctr">
                        <a:spcAft>
                          <a:spcPts val="0"/>
                        </a:spcAft>
                      </a:pPr>
                      <a:r>
                        <a:rPr lang="es-ES" sz="1600" dirty="0">
                          <a:solidFill>
                            <a:schemeClr val="tx1"/>
                          </a:solidFill>
                          <a:effectLst/>
                          <a:latin typeface="Arial"/>
                          <a:ea typeface="Times New Roman"/>
                          <a:cs typeface="Times New Roman"/>
                        </a:rPr>
                        <a:t>P</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 </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 </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 </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spcAft>
                          <a:spcPts val="0"/>
                        </a:spcAft>
                      </a:pPr>
                      <a:r>
                        <a:rPr lang="es-ES" sz="1600">
                          <a:solidFill>
                            <a:schemeClr val="tx1"/>
                          </a:solidFill>
                          <a:effectLst/>
                          <a:latin typeface="Arial"/>
                          <a:ea typeface="Times New Roman"/>
                          <a:cs typeface="Times New Roman"/>
                        </a:rPr>
                        <a:t>A</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P</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70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5</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75</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spcAft>
                          <a:spcPts val="0"/>
                        </a:spcAft>
                      </a:pPr>
                      <a:r>
                        <a:rPr lang="en-GB" sz="1600">
                          <a:solidFill>
                            <a:schemeClr val="tx1"/>
                          </a:solidFill>
                          <a:effectLst/>
                          <a:latin typeface="Arial"/>
                          <a:ea typeface="Times New Roman"/>
                          <a:cs typeface="Times New Roman"/>
                        </a:rPr>
                        <a:t>B</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P</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20</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40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70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3 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spcAft>
                          <a:spcPts val="0"/>
                        </a:spcAft>
                      </a:pPr>
                      <a:r>
                        <a:rPr lang="en-GB" sz="1600">
                          <a:solidFill>
                            <a:schemeClr val="tx1"/>
                          </a:solidFill>
                          <a:effectLst/>
                          <a:latin typeface="Arial"/>
                          <a:ea typeface="Times New Roman"/>
                          <a:cs typeface="Times New Roman"/>
                        </a:rPr>
                        <a:t>C</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P</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30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50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70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 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ctr">
                        <a:spcAft>
                          <a:spcPts val="0"/>
                        </a:spcAft>
                      </a:pPr>
                      <a:r>
                        <a:rPr lang="en-GB" sz="1600">
                          <a:solidFill>
                            <a:schemeClr val="tx1"/>
                          </a:solidFill>
                          <a:effectLst/>
                          <a:latin typeface="Arial"/>
                          <a:ea typeface="Times New Roman"/>
                          <a:cs typeface="Times New Roman"/>
                        </a:rPr>
                        <a:t>D</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A</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20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70</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10</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100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3 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algn="ctr">
                        <a:spcAft>
                          <a:spcPts val="0"/>
                        </a:spcAft>
                      </a:pPr>
                      <a:r>
                        <a:rPr lang="es-ES" sz="1600">
                          <a:solidFill>
                            <a:schemeClr val="tx1"/>
                          </a:solidFill>
                          <a:effectLst/>
                          <a:latin typeface="Arial"/>
                          <a:ea typeface="Times New Roman"/>
                          <a:cs typeface="Times New Roman"/>
                        </a:rPr>
                        <a:t>E</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B</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25</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60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10</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75</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1 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spcAft>
                          <a:spcPts val="0"/>
                        </a:spcAft>
                      </a:pPr>
                      <a:r>
                        <a:rPr lang="en-GB" sz="1600">
                          <a:solidFill>
                            <a:schemeClr val="tx1"/>
                          </a:solidFill>
                          <a:effectLst/>
                          <a:latin typeface="Arial"/>
                          <a:ea typeface="Times New Roman"/>
                          <a:cs typeface="Times New Roman"/>
                        </a:rPr>
                        <a:t>F</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C</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40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100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15</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150</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2 k/w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algn="ctr">
                        <a:spcAft>
                          <a:spcPts val="0"/>
                        </a:spcAft>
                      </a:pPr>
                      <a:r>
                        <a:rPr lang="es-ES" sz="1600">
                          <a:solidFill>
                            <a:schemeClr val="tx1"/>
                          </a:solidFill>
                          <a:effectLst/>
                          <a:latin typeface="Arial"/>
                          <a:ea typeface="Times New Roman"/>
                          <a:cs typeface="Times New Roman"/>
                        </a:rPr>
                        <a:t>G</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D, E</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10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30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5</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50</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4 k/w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a:txBody>
                    <a:bodyPr/>
                    <a:lstStyle/>
                    <a:p>
                      <a:pPr algn="ctr">
                        <a:spcAft>
                          <a:spcPts val="0"/>
                        </a:spcAft>
                      </a:pPr>
                      <a:r>
                        <a:rPr lang="es-ES" sz="1600">
                          <a:solidFill>
                            <a:schemeClr val="tx1"/>
                          </a:solidFill>
                          <a:effectLst/>
                          <a:latin typeface="Arial"/>
                          <a:ea typeface="Times New Roman"/>
                          <a:cs typeface="Times New Roman"/>
                        </a:rPr>
                        <a:t>FIN</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F, G</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0" name="CuadroTexto 4"/>
          <p:cNvSpPr txBox="1"/>
          <p:nvPr/>
        </p:nvSpPr>
        <p:spPr>
          <a:xfrm>
            <a:off x="746151" y="5586315"/>
            <a:ext cx="8343900" cy="923330"/>
          </a:xfrm>
          <a:prstGeom prst="rect">
            <a:avLst/>
          </a:prstGeom>
          <a:noFill/>
          <a:ln>
            <a:noFill/>
          </a:ln>
        </p:spPr>
        <p:txBody>
          <a:bodyPr wrap="square" rtlCol="0">
            <a:spAutoFit/>
          </a:bodyPr>
          <a:lstStyle/>
          <a:p>
            <a:r>
              <a:rPr lang="es-ES" dirty="0">
                <a:latin typeface="Arial" panose="020B0604020202020204" pitchFamily="34" charset="0"/>
                <a:cs typeface="Arial" panose="020B0604020202020204" pitchFamily="34" charset="0"/>
              </a:rPr>
              <a:t>El </a:t>
            </a:r>
            <a:r>
              <a:rPr lang="es-ES" b="1" dirty="0">
                <a:latin typeface="Arial" panose="020B0604020202020204" pitchFamily="34" charset="0"/>
                <a:cs typeface="Arial" panose="020B0604020202020204" pitchFamily="34" charset="0"/>
              </a:rPr>
              <a:t>beneficio de la compresión</a:t>
            </a:r>
            <a:r>
              <a:rPr lang="es-ES" dirty="0">
                <a:latin typeface="Arial" panose="020B0604020202020204" pitchFamily="34" charset="0"/>
                <a:cs typeface="Arial" panose="020B0604020202020204" pitchFamily="34" charset="0"/>
              </a:rPr>
              <a:t>, por la introducción del producto antes en el mercado, es de 3 k  por cada semana que se introduzca anticipadamente el producto.</a:t>
            </a:r>
          </a:p>
        </p:txBody>
      </p:sp>
    </p:spTree>
    <p:extLst>
      <p:ext uri="{BB962C8B-B14F-4D97-AF65-F5344CB8AC3E}">
        <p14:creationId xmlns:p14="http://schemas.microsoft.com/office/powerpoint/2010/main" val="2263583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66</a:t>
            </a:fld>
            <a:endParaRPr lang="en-US" sz="1600" dirty="0">
              <a:solidFill>
                <a:schemeClr val="bg1"/>
              </a:solidFill>
              <a:latin typeface="Arial" panose="020B0604020202020204" pitchFamily="34" charset="0"/>
              <a:cs typeface="Arial" panose="020B0604020202020204" pitchFamily="34" charset="0"/>
            </a:endParaRPr>
          </a:p>
        </p:txBody>
      </p:sp>
      <p:pic>
        <p:nvPicPr>
          <p:cNvPr id="11" name="Imagen 1"/>
          <p:cNvPicPr>
            <a:picLocks noChangeAspect="1"/>
          </p:cNvPicPr>
          <p:nvPr/>
        </p:nvPicPr>
        <p:blipFill>
          <a:blip r:embed="rId4"/>
          <a:stretch>
            <a:fillRect/>
          </a:stretch>
        </p:blipFill>
        <p:spPr>
          <a:xfrm>
            <a:off x="664462" y="1094096"/>
            <a:ext cx="8461458" cy="5510453"/>
          </a:xfrm>
          <a:prstGeom prst="rect">
            <a:avLst/>
          </a:prstGeom>
        </p:spPr>
      </p:pic>
    </p:spTree>
    <p:extLst>
      <p:ext uri="{BB962C8B-B14F-4D97-AF65-F5344CB8AC3E}">
        <p14:creationId xmlns:p14="http://schemas.microsoft.com/office/powerpoint/2010/main" val="1186028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67</a:t>
            </a:fld>
            <a:endParaRPr lang="en-US" sz="1600" dirty="0">
              <a:solidFill>
                <a:schemeClr val="bg1"/>
              </a:solidFill>
              <a:latin typeface="Arial" panose="020B0604020202020204" pitchFamily="34" charset="0"/>
              <a:cs typeface="Arial" panose="020B0604020202020204" pitchFamily="34" charset="0"/>
            </a:endParaRPr>
          </a:p>
        </p:txBody>
      </p:sp>
      <p:graphicFrame>
        <p:nvGraphicFramePr>
          <p:cNvPr id="8" name="Tabla 1"/>
          <p:cNvGraphicFramePr>
            <a:graphicFrameLocks noGrp="1"/>
          </p:cNvGraphicFramePr>
          <p:nvPr>
            <p:extLst>
              <p:ext uri="{D42A27DB-BD31-4B8C-83A1-F6EECF244321}">
                <p14:modId xmlns:p14="http://schemas.microsoft.com/office/powerpoint/2010/main" val="1433440658"/>
              </p:ext>
            </p:extLst>
          </p:nvPr>
        </p:nvGraphicFramePr>
        <p:xfrm>
          <a:off x="777429" y="1094060"/>
          <a:ext cx="8259067" cy="1971040"/>
        </p:xfrm>
        <a:graphic>
          <a:graphicData uri="http://schemas.openxmlformats.org/drawingml/2006/table">
            <a:tbl>
              <a:tblPr firstRow="1" bandRow="1">
                <a:tableStyleId>{5C22544A-7EE6-4342-B048-85BDC9FD1C3A}</a:tableStyleId>
              </a:tblPr>
              <a:tblGrid>
                <a:gridCol w="1319421">
                  <a:extLst>
                    <a:ext uri="{9D8B030D-6E8A-4147-A177-3AD203B41FA5}">
                      <a16:colId xmlns:a16="http://schemas.microsoft.com/office/drawing/2014/main" val="20000"/>
                    </a:ext>
                  </a:extLst>
                </a:gridCol>
                <a:gridCol w="1852264">
                  <a:extLst>
                    <a:ext uri="{9D8B030D-6E8A-4147-A177-3AD203B41FA5}">
                      <a16:colId xmlns:a16="http://schemas.microsoft.com/office/drawing/2014/main" val="20001"/>
                    </a:ext>
                  </a:extLst>
                </a:gridCol>
                <a:gridCol w="1661675">
                  <a:extLst>
                    <a:ext uri="{9D8B030D-6E8A-4147-A177-3AD203B41FA5}">
                      <a16:colId xmlns:a16="http://schemas.microsoft.com/office/drawing/2014/main" val="20002"/>
                    </a:ext>
                  </a:extLst>
                </a:gridCol>
                <a:gridCol w="1669253">
                  <a:extLst>
                    <a:ext uri="{9D8B030D-6E8A-4147-A177-3AD203B41FA5}">
                      <a16:colId xmlns:a16="http://schemas.microsoft.com/office/drawing/2014/main" val="20003"/>
                    </a:ext>
                  </a:extLst>
                </a:gridCol>
                <a:gridCol w="1756454">
                  <a:extLst>
                    <a:ext uri="{9D8B030D-6E8A-4147-A177-3AD203B41FA5}">
                      <a16:colId xmlns:a16="http://schemas.microsoft.com/office/drawing/2014/main" val="20004"/>
                    </a:ext>
                  </a:extLst>
                </a:gridCol>
              </a:tblGrid>
              <a:tr h="370840">
                <a:tc>
                  <a:txBody>
                    <a:bodyPr/>
                    <a:lstStyle/>
                    <a:p>
                      <a:endParaRPr lang="es-ES" sz="1600" dirty="0">
                        <a:solidFill>
                          <a:schemeClr val="tx1"/>
                        </a:solidFill>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spcAft>
                          <a:spcPts val="0"/>
                        </a:spcAft>
                      </a:pPr>
                      <a:r>
                        <a:rPr lang="es-ES" sz="1600" dirty="0">
                          <a:solidFill>
                            <a:schemeClr val="tx1"/>
                          </a:solidFill>
                          <a:effectLst/>
                          <a:latin typeface="Arial"/>
                          <a:ea typeface="Times New Roman"/>
                          <a:cs typeface="Arial"/>
                        </a:rPr>
                        <a:t> </a:t>
                      </a:r>
                      <a:r>
                        <a:rPr lang="es-ES" sz="1600" b="1" i="1" dirty="0">
                          <a:solidFill>
                            <a:schemeClr val="tx1"/>
                          </a:solidFill>
                          <a:effectLst/>
                          <a:latin typeface="Arial"/>
                          <a:cs typeface="Arial"/>
                        </a:rPr>
                        <a:t>Condiciones Normales</a:t>
                      </a:r>
                    </a:p>
                    <a:p>
                      <a:pPr>
                        <a:spcAft>
                          <a:spcPts val="0"/>
                        </a:spcAft>
                      </a:pPr>
                      <a:endParaRPr lang="es-ES" sz="1600" dirty="0">
                        <a:solidFill>
                          <a:schemeClr val="tx1"/>
                        </a:solidFill>
                        <a:effectLst/>
                        <a:latin typeface="Arial"/>
                        <a:ea typeface="Times New Roman"/>
                        <a:cs typeface="Arial"/>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a:spcAft>
                          <a:spcPts val="0"/>
                        </a:spcAft>
                      </a:pPr>
                      <a:endParaRPr lang="es-ES" sz="1000" dirty="0">
                        <a:effectLst/>
                        <a:latin typeface="Times New Roman"/>
                        <a:ea typeface="Times New Roman"/>
                      </a:endParaRPr>
                    </a:p>
                  </a:txBody>
                  <a:tcPr marL="44450" marR="44450" marT="0" marB="0"/>
                </a:tc>
                <a:tc gridSpan="2">
                  <a:txBody>
                    <a:bodyPr/>
                    <a:lstStyle/>
                    <a:p>
                      <a:pPr algn="ctr">
                        <a:spcAft>
                          <a:spcPts val="0"/>
                        </a:spcAft>
                      </a:pPr>
                      <a:r>
                        <a:rPr lang="es-ES" sz="1600" b="1" i="1" dirty="0">
                          <a:solidFill>
                            <a:schemeClr val="tx1"/>
                          </a:solidFill>
                          <a:effectLst/>
                          <a:latin typeface="Arial"/>
                          <a:cs typeface="Arial"/>
                        </a:rPr>
                        <a:t>Condiciones de compresión</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a:spcAft>
                          <a:spcPts val="0"/>
                        </a:spcAft>
                      </a:pPr>
                      <a:endParaRPr lang="es-ES" sz="1000" dirty="0">
                        <a:effectLst/>
                        <a:latin typeface="Times New Roman"/>
                        <a:ea typeface="Times New Roman"/>
                      </a:endParaRPr>
                    </a:p>
                  </a:txBody>
                  <a:tcPr marL="44450" marR="44450" marT="0" marB="0"/>
                </a:tc>
                <a:extLst>
                  <a:ext uri="{0D108BD9-81ED-4DB2-BD59-A6C34878D82A}">
                    <a16:rowId xmlns:a16="http://schemas.microsoft.com/office/drawing/2014/main" val="10000"/>
                  </a:ext>
                </a:extLst>
              </a:tr>
              <a:tr h="370840">
                <a:tc>
                  <a:txBody>
                    <a:bodyPr/>
                    <a:lstStyle/>
                    <a:p>
                      <a:pPr algn="ctr">
                        <a:spcAft>
                          <a:spcPts val="0"/>
                        </a:spcAft>
                      </a:pPr>
                      <a:r>
                        <a:rPr lang="es-ES" sz="1600" b="1" dirty="0">
                          <a:solidFill>
                            <a:schemeClr val="tx1"/>
                          </a:solidFill>
                          <a:effectLst/>
                          <a:latin typeface="Arial"/>
                          <a:ea typeface="Times New Roman"/>
                          <a:cs typeface="Times New Roman"/>
                        </a:rPr>
                        <a:t>Caminos</a:t>
                      </a:r>
                      <a:endParaRPr lang="es-ES" sz="1600" b="1"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600" dirty="0">
                          <a:solidFill>
                            <a:schemeClr val="tx1"/>
                          </a:solidFill>
                          <a:effectLst/>
                          <a:latin typeface="Arial"/>
                          <a:ea typeface="Times New Roman"/>
                          <a:cs typeface="Times New Roman"/>
                        </a:rPr>
                        <a:t>Duración camino</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Holgura camino</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Duración </a:t>
                      </a:r>
                      <a:r>
                        <a:rPr lang="es-ES" sz="1600" dirty="0" err="1">
                          <a:solidFill>
                            <a:schemeClr val="tx1"/>
                          </a:solidFill>
                          <a:effectLst/>
                          <a:latin typeface="Arial"/>
                          <a:ea typeface="Times New Roman"/>
                          <a:cs typeface="Times New Roman"/>
                        </a:rPr>
                        <a:t>crash</a:t>
                      </a:r>
                      <a:r>
                        <a:rPr lang="es-ES" sz="1600" dirty="0">
                          <a:solidFill>
                            <a:schemeClr val="tx1"/>
                          </a:solidFill>
                          <a:effectLst/>
                          <a:latin typeface="Arial"/>
                          <a:ea typeface="Times New Roman"/>
                          <a:cs typeface="Times New Roman"/>
                        </a:rPr>
                        <a:t> </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Tiempo de crash</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spcAft>
                          <a:spcPts val="0"/>
                        </a:spcAft>
                      </a:pPr>
                      <a:r>
                        <a:rPr lang="en-GB" sz="1600" b="1" dirty="0">
                          <a:solidFill>
                            <a:schemeClr val="tx1"/>
                          </a:solidFill>
                          <a:effectLst/>
                          <a:latin typeface="Arial"/>
                          <a:ea typeface="Times New Roman"/>
                          <a:cs typeface="Times New Roman"/>
                        </a:rPr>
                        <a:t>1-2-5-6</a:t>
                      </a:r>
                      <a:endParaRPr lang="es-ES" sz="1600" b="1"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n-GB" sz="1600" dirty="0">
                          <a:solidFill>
                            <a:schemeClr val="tx1"/>
                          </a:solidFill>
                          <a:effectLst/>
                          <a:latin typeface="Arial"/>
                          <a:ea typeface="Times New Roman"/>
                          <a:cs typeface="Times New Roman"/>
                        </a:rPr>
                        <a:t>40w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err="1">
                          <a:solidFill>
                            <a:schemeClr val="tx1"/>
                          </a:solidFill>
                          <a:effectLst/>
                          <a:latin typeface="Arial"/>
                          <a:ea typeface="Times New Roman"/>
                          <a:cs typeface="Times New Roman"/>
                        </a:rPr>
                        <a:t>30w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20w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20w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algn="ctr">
                        <a:spcAft>
                          <a:spcPts val="0"/>
                        </a:spcAft>
                      </a:pPr>
                      <a:r>
                        <a:rPr lang="en-GB" sz="1600" b="1">
                          <a:solidFill>
                            <a:schemeClr val="tx1"/>
                          </a:solidFill>
                          <a:effectLst/>
                          <a:latin typeface="Arial"/>
                          <a:ea typeface="Times New Roman"/>
                          <a:cs typeface="Times New Roman"/>
                        </a:rPr>
                        <a:t>1-3-5-6</a:t>
                      </a:r>
                      <a:endParaRPr lang="es-ES" sz="1600" b="1">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n-GB" sz="1600" dirty="0">
                          <a:solidFill>
                            <a:schemeClr val="tx1"/>
                          </a:solidFill>
                          <a:effectLst/>
                          <a:latin typeface="Arial"/>
                          <a:ea typeface="Times New Roman"/>
                          <a:cs typeface="Times New Roman"/>
                        </a:rPr>
                        <a:t>55w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15w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dirty="0">
                          <a:solidFill>
                            <a:schemeClr val="tx1"/>
                          </a:solidFill>
                          <a:effectLst/>
                          <a:latin typeface="Arial"/>
                          <a:ea typeface="Times New Roman"/>
                          <a:cs typeface="Times New Roman"/>
                        </a:rPr>
                        <a:t>25w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1600">
                          <a:solidFill>
                            <a:schemeClr val="tx1"/>
                          </a:solidFill>
                          <a:effectLst/>
                          <a:latin typeface="Arial"/>
                          <a:ea typeface="Times New Roman"/>
                          <a:cs typeface="Times New Roman"/>
                        </a:rPr>
                        <a:t>30w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ctr">
                        <a:spcAft>
                          <a:spcPts val="0"/>
                        </a:spcAft>
                      </a:pPr>
                      <a:r>
                        <a:rPr lang="en-GB" sz="1600" b="1" dirty="0">
                          <a:solidFill>
                            <a:schemeClr val="tx1"/>
                          </a:solidFill>
                          <a:effectLst/>
                          <a:latin typeface="Arial"/>
                          <a:ea typeface="Times New Roman"/>
                          <a:cs typeface="Times New Roman"/>
                        </a:rPr>
                        <a:t>1-4-6</a:t>
                      </a:r>
                      <a:endParaRPr lang="es-ES" sz="1600" b="1"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n-GB" sz="1600">
                          <a:solidFill>
                            <a:schemeClr val="tx1"/>
                          </a:solidFill>
                          <a:effectLst/>
                          <a:latin typeface="Arial"/>
                          <a:ea typeface="Times New Roman"/>
                          <a:cs typeface="Times New Roman"/>
                        </a:rPr>
                        <a:t>70w</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a:solidFill>
                            <a:schemeClr val="tx1"/>
                          </a:solidFill>
                          <a:effectLst/>
                          <a:latin typeface="Arial"/>
                          <a:ea typeface="Times New Roman"/>
                          <a:cs typeface="Times New Roman"/>
                        </a:rPr>
                        <a:t>Camino Crítico</a:t>
                      </a:r>
                      <a:endParaRPr lang="es-ES" sz="160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25w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s-ES" sz="1600" dirty="0">
                          <a:solidFill>
                            <a:schemeClr val="tx1"/>
                          </a:solidFill>
                          <a:effectLst/>
                          <a:latin typeface="Arial"/>
                          <a:ea typeface="Times New Roman"/>
                          <a:cs typeface="Times New Roman"/>
                        </a:rPr>
                        <a:t>35w</a:t>
                      </a:r>
                      <a:endParaRPr lang="es-ES" sz="1600" dirty="0">
                        <a:solidFill>
                          <a:schemeClr val="tx1"/>
                        </a:solidFill>
                        <a:effectLst/>
                        <a:latin typeface="Times New Roman"/>
                        <a:ea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CuadroTexto 2"/>
          <p:cNvSpPr txBox="1"/>
          <p:nvPr/>
        </p:nvSpPr>
        <p:spPr>
          <a:xfrm>
            <a:off x="611560" y="3140968"/>
            <a:ext cx="8546976" cy="830997"/>
          </a:xfrm>
          <a:prstGeom prst="rect">
            <a:avLst/>
          </a:prstGeom>
          <a:noFill/>
        </p:spPr>
        <p:txBody>
          <a:bodyPr wrap="square" rtlCol="0">
            <a:spAutoFit/>
          </a:bodyPr>
          <a:lstStyle/>
          <a:p>
            <a:pPr algn="just"/>
            <a:r>
              <a:rPr lang="es-ES" sz="1600" dirty="0">
                <a:latin typeface="Arial" panose="020B0604020202020204" pitchFamily="34" charset="0"/>
                <a:cs typeface="Arial" panose="020B0604020202020204" pitchFamily="34" charset="0"/>
              </a:rPr>
              <a:t>En consecuencia, el proyecto lo máximo que se puede </a:t>
            </a:r>
            <a:r>
              <a:rPr lang="es-ES" sz="1600" b="1" i="1" dirty="0">
                <a:latin typeface="Arial" panose="020B0604020202020204" pitchFamily="34" charset="0"/>
                <a:cs typeface="Arial" panose="020B0604020202020204" pitchFamily="34" charset="0"/>
              </a:rPr>
              <a:t>comprimir es hasta 25 semanas(w).</a:t>
            </a:r>
            <a:r>
              <a:rPr lang="es-ES" sz="1600" dirty="0">
                <a:latin typeface="Arial" panose="020B0604020202020204" pitchFamily="34" charset="0"/>
                <a:cs typeface="Arial" panose="020B0604020202020204" pitchFamily="34" charset="0"/>
              </a:rPr>
              <a:t> Por otro lado el </a:t>
            </a:r>
            <a:r>
              <a:rPr lang="es-ES" sz="1600" b="1" i="1" dirty="0">
                <a:latin typeface="Arial" panose="020B0604020202020204" pitchFamily="34" charset="0"/>
                <a:cs typeface="Arial" panose="020B0604020202020204" pitchFamily="34" charset="0"/>
              </a:rPr>
              <a:t>coste del proyecto en condiciones normales es de 420 k</a:t>
            </a:r>
            <a:r>
              <a:rPr lang="es-ES" sz="1600" dirty="0">
                <a:latin typeface="Arial" panose="020B0604020202020204" pitchFamily="34" charset="0"/>
                <a:cs typeface="Arial" panose="020B0604020202020204" pitchFamily="34" charset="0"/>
              </a:rPr>
              <a:t> ( que corresponde a la suma de costos de todas las actividades). </a:t>
            </a:r>
          </a:p>
        </p:txBody>
      </p:sp>
      <p:pic>
        <p:nvPicPr>
          <p:cNvPr id="10" name="Imagen 4"/>
          <p:cNvPicPr>
            <a:picLocks noChangeAspect="1"/>
          </p:cNvPicPr>
          <p:nvPr/>
        </p:nvPicPr>
        <p:blipFill rotWithShape="1">
          <a:blip r:embed="rId4"/>
          <a:srcRect l="1439" t="7528" b="3393"/>
          <a:stretch/>
        </p:blipFill>
        <p:spPr>
          <a:xfrm>
            <a:off x="917128" y="3964260"/>
            <a:ext cx="8369300" cy="2705100"/>
          </a:xfrm>
          <a:prstGeom prst="rect">
            <a:avLst/>
          </a:prstGeom>
        </p:spPr>
      </p:pic>
    </p:spTree>
    <p:extLst>
      <p:ext uri="{BB962C8B-B14F-4D97-AF65-F5344CB8AC3E}">
        <p14:creationId xmlns:p14="http://schemas.microsoft.com/office/powerpoint/2010/main" val="2701067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68</a:t>
            </a:fld>
            <a:endParaRPr lang="en-US" sz="1600" dirty="0">
              <a:solidFill>
                <a:schemeClr val="bg1"/>
              </a:solidFill>
              <a:latin typeface="Arial" panose="020B0604020202020204" pitchFamily="34" charset="0"/>
              <a:cs typeface="Arial" panose="020B0604020202020204" pitchFamily="34" charset="0"/>
            </a:endParaRPr>
          </a:p>
        </p:txBody>
      </p:sp>
      <p:pic>
        <p:nvPicPr>
          <p:cNvPr id="11" name="Imagen 1"/>
          <p:cNvPicPr>
            <a:picLocks noChangeAspect="1"/>
          </p:cNvPicPr>
          <p:nvPr/>
        </p:nvPicPr>
        <p:blipFill rotWithShape="1">
          <a:blip r:embed="rId4"/>
          <a:srcRect t="8682"/>
          <a:stretch/>
        </p:blipFill>
        <p:spPr>
          <a:xfrm>
            <a:off x="648842" y="1340768"/>
            <a:ext cx="8291958" cy="5326895"/>
          </a:xfrm>
          <a:prstGeom prst="rect">
            <a:avLst/>
          </a:prstGeom>
        </p:spPr>
      </p:pic>
      <p:sp>
        <p:nvSpPr>
          <p:cNvPr id="5" name="4 Rectángulo"/>
          <p:cNvSpPr/>
          <p:nvPr/>
        </p:nvSpPr>
        <p:spPr>
          <a:xfrm>
            <a:off x="6966749" y="1156102"/>
            <a:ext cx="1871025" cy="338554"/>
          </a:xfrm>
          <a:prstGeom prst="rect">
            <a:avLst/>
          </a:prstGeom>
        </p:spPr>
        <p:txBody>
          <a:bodyPr wrap="none">
            <a:spAutoFit/>
          </a:bodyPr>
          <a:lstStyle/>
          <a:p>
            <a:r>
              <a:rPr lang="es-ES" sz="1600" b="1" dirty="0">
                <a:solidFill>
                  <a:schemeClr val="accent2">
                    <a:lumMod val="75000"/>
                  </a:schemeClr>
                </a:solidFill>
                <a:latin typeface="Arial" panose="020B0604020202020204" pitchFamily="34" charset="0"/>
                <a:cs typeface="Arial" panose="020B0604020202020204" pitchFamily="34" charset="0"/>
              </a:rPr>
              <a:t>Compresión cero</a:t>
            </a:r>
          </a:p>
        </p:txBody>
      </p:sp>
    </p:spTree>
    <p:extLst>
      <p:ext uri="{BB962C8B-B14F-4D97-AF65-F5344CB8AC3E}">
        <p14:creationId xmlns:p14="http://schemas.microsoft.com/office/powerpoint/2010/main" val="1481899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
          <p:cNvPicPr>
            <a:picLocks noChangeAspect="1"/>
          </p:cNvPicPr>
          <p:nvPr/>
        </p:nvPicPr>
        <p:blipFill>
          <a:blip r:embed="rId3"/>
          <a:stretch>
            <a:fillRect/>
          </a:stretch>
        </p:blipFill>
        <p:spPr>
          <a:xfrm>
            <a:off x="755576" y="1124744"/>
            <a:ext cx="8310161" cy="5293725"/>
          </a:xfrm>
          <a:prstGeom prst="rect">
            <a:avLst/>
          </a:prstGeom>
        </p:spPr>
      </p:pic>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69</a:t>
            </a:fld>
            <a:endParaRPr lang="en-US" sz="1600" dirty="0">
              <a:solidFill>
                <a:schemeClr val="bg1"/>
              </a:solidFill>
              <a:latin typeface="Arial" panose="020B0604020202020204" pitchFamily="34" charset="0"/>
              <a:cs typeface="Arial" panose="020B0604020202020204" pitchFamily="34" charset="0"/>
            </a:endParaRPr>
          </a:p>
        </p:txBody>
      </p:sp>
      <p:sp>
        <p:nvSpPr>
          <p:cNvPr id="5" name="4 Rectángulo"/>
          <p:cNvSpPr/>
          <p:nvPr/>
        </p:nvSpPr>
        <p:spPr>
          <a:xfrm>
            <a:off x="6732240" y="1794413"/>
            <a:ext cx="2488182" cy="584775"/>
          </a:xfrm>
          <a:prstGeom prst="rect">
            <a:avLst/>
          </a:prstGeom>
        </p:spPr>
        <p:txBody>
          <a:bodyPr wrap="none">
            <a:spAutoFit/>
          </a:bodyPr>
          <a:lstStyle/>
          <a:p>
            <a:r>
              <a:rPr lang="es-ES" sz="1600" b="1" dirty="0">
                <a:solidFill>
                  <a:schemeClr val="accent2">
                    <a:lumMod val="75000"/>
                  </a:schemeClr>
                </a:solidFill>
                <a:latin typeface="Arial" panose="020B0604020202020204" pitchFamily="34" charset="0"/>
                <a:cs typeface="Arial" panose="020B0604020202020204" pitchFamily="34" charset="0"/>
              </a:rPr>
              <a:t>Compresión primera</a:t>
            </a:r>
          </a:p>
          <a:p>
            <a:r>
              <a:rPr lang="es-ES" sz="1600" b="1" dirty="0">
                <a:solidFill>
                  <a:schemeClr val="accent2">
                    <a:lumMod val="75000"/>
                  </a:schemeClr>
                </a:solidFill>
                <a:latin typeface="Arial" panose="020B0604020202020204" pitchFamily="34" charset="0"/>
                <a:cs typeface="Arial" panose="020B0604020202020204" pitchFamily="34" charset="0"/>
              </a:rPr>
              <a:t>camino 1-4:15 semanas</a:t>
            </a:r>
          </a:p>
        </p:txBody>
      </p:sp>
    </p:spTree>
    <p:extLst>
      <p:ext uri="{BB962C8B-B14F-4D97-AF65-F5344CB8AC3E}">
        <p14:creationId xmlns:p14="http://schemas.microsoft.com/office/powerpoint/2010/main" val="816411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683568" y="-33159"/>
            <a:ext cx="8545929"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dirección de un proyecto industrial</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a:t>
            </a:fld>
            <a:endParaRPr lang="en-US" sz="1600" dirty="0">
              <a:solidFill>
                <a:schemeClr val="bg1"/>
              </a:solidFill>
              <a:latin typeface="Arial" panose="020B0604020202020204" pitchFamily="34" charset="0"/>
              <a:cs typeface="Arial" panose="020B0604020202020204" pitchFamily="34" charset="0"/>
            </a:endParaRPr>
          </a:p>
        </p:txBody>
      </p:sp>
      <p:sp>
        <p:nvSpPr>
          <p:cNvPr id="28" name="27 CuadroTexto"/>
          <p:cNvSpPr txBox="1"/>
          <p:nvPr/>
        </p:nvSpPr>
        <p:spPr>
          <a:xfrm>
            <a:off x="2866262" y="647727"/>
            <a:ext cx="403828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equipo del proyecto</a:t>
            </a:r>
          </a:p>
        </p:txBody>
      </p:sp>
      <p:sp>
        <p:nvSpPr>
          <p:cNvPr id="4" name="3 Rectángulo"/>
          <p:cNvSpPr/>
          <p:nvPr/>
        </p:nvSpPr>
        <p:spPr>
          <a:xfrm>
            <a:off x="983432" y="1268760"/>
            <a:ext cx="7909048" cy="1077218"/>
          </a:xfrm>
          <a:prstGeom prst="rect">
            <a:avLst/>
          </a:prstGeom>
          <a:solidFill>
            <a:schemeClr val="bg1">
              <a:lumMod val="95000"/>
            </a:schemeClr>
          </a:solidFill>
        </p:spPr>
        <p:txBody>
          <a:bodyPr wrap="square">
            <a:spAutoFit/>
          </a:bodyPr>
          <a:lstStyle/>
          <a:p>
            <a:r>
              <a:rPr lang="es-ES" sz="1600" b="1" dirty="0">
                <a:latin typeface="Arial" panose="020B0604020202020204" pitchFamily="34" charset="0"/>
                <a:cs typeface="Arial" panose="020B0604020202020204" pitchFamily="34" charset="0"/>
              </a:rPr>
              <a:t>Conjunto de personas con determinadas funciones, experiencia, procedencia y capacidad que trabajan coordinadamente para la consecución de los objetivos del proyecto en los plazos previstos y con la calidad, funcionalidad y costes acordados</a:t>
            </a:r>
            <a:endParaRPr lang="en-US" sz="1600" b="1" dirty="0">
              <a:latin typeface="Arial" panose="020B0604020202020204" pitchFamily="34" charset="0"/>
              <a:cs typeface="Arial" panose="020B0604020202020204" pitchFamily="34" charset="0"/>
            </a:endParaRPr>
          </a:p>
        </p:txBody>
      </p:sp>
      <p:sp>
        <p:nvSpPr>
          <p:cNvPr id="25" name="CuadroTexto 4"/>
          <p:cNvSpPr txBox="1"/>
          <p:nvPr/>
        </p:nvSpPr>
        <p:spPr>
          <a:xfrm>
            <a:off x="1019408" y="2458315"/>
            <a:ext cx="6527800" cy="2308324"/>
          </a:xfrm>
          <a:prstGeom prst="rect">
            <a:avLst/>
          </a:prstGeom>
          <a:noFill/>
          <a:ln>
            <a:noFill/>
          </a:ln>
        </p:spPr>
        <p:txBody>
          <a:bodyPr wrap="square" rtlCol="0">
            <a:spAutoFit/>
          </a:bodyPr>
          <a:lstStyle/>
          <a:p>
            <a:pPr algn="just"/>
            <a:r>
              <a:rPr lang="es-ES" sz="1600" b="1" dirty="0">
                <a:latin typeface="Arial" panose="020B0604020202020204" pitchFamily="34" charset="0"/>
                <a:cs typeface="Arial" panose="020B0604020202020204" pitchFamily="34" charset="0"/>
              </a:rPr>
              <a:t>- Objetivo común</a:t>
            </a:r>
          </a:p>
          <a:p>
            <a:pPr algn="just"/>
            <a:endParaRPr lang="es-ES" sz="1600" b="1" dirty="0">
              <a:latin typeface="Arial" panose="020B0604020202020204" pitchFamily="34" charset="0"/>
              <a:cs typeface="Arial" panose="020B0604020202020204" pitchFamily="34" charset="0"/>
            </a:endParaRPr>
          </a:p>
          <a:p>
            <a:pPr algn="just"/>
            <a:r>
              <a:rPr lang="es-ES" sz="1600" b="1" dirty="0">
                <a:latin typeface="Arial" panose="020B0604020202020204" pitchFamily="34" charset="0"/>
                <a:cs typeface="Arial" panose="020B0604020202020204" pitchFamily="34" charset="0"/>
              </a:rPr>
              <a:t>- Grados de cumplimiento de cada objetivo</a:t>
            </a:r>
          </a:p>
          <a:p>
            <a:pPr algn="just"/>
            <a:endParaRPr lang="es-ES" sz="1600" b="1" dirty="0">
              <a:latin typeface="Arial" panose="020B0604020202020204" pitchFamily="34" charset="0"/>
              <a:cs typeface="Arial" panose="020B0604020202020204" pitchFamily="34" charset="0"/>
            </a:endParaRPr>
          </a:p>
          <a:p>
            <a:pPr algn="just"/>
            <a:r>
              <a:rPr lang="es-ES" sz="1600" b="1" dirty="0">
                <a:latin typeface="Arial" panose="020B0604020202020204" pitchFamily="34" charset="0"/>
                <a:cs typeface="Arial" panose="020B0604020202020204" pitchFamily="34" charset="0"/>
              </a:rPr>
              <a:t>- Directrices sobre cómo alcanzar los objetivos</a:t>
            </a:r>
          </a:p>
          <a:p>
            <a:pPr algn="just"/>
            <a:endParaRPr lang="es-ES" sz="1600" b="1" dirty="0">
              <a:latin typeface="Arial" panose="020B0604020202020204" pitchFamily="34" charset="0"/>
              <a:cs typeface="Arial" panose="020B0604020202020204" pitchFamily="34" charset="0"/>
            </a:endParaRPr>
          </a:p>
          <a:p>
            <a:pPr algn="just"/>
            <a:r>
              <a:rPr lang="es-ES" sz="1600" b="1" dirty="0">
                <a:latin typeface="Arial" panose="020B0604020202020204" pitchFamily="34" charset="0"/>
                <a:cs typeface="Arial" panose="020B0604020202020204" pitchFamily="34" charset="0"/>
              </a:rPr>
              <a:t>- Transparencia entre los miembros</a:t>
            </a:r>
          </a:p>
          <a:p>
            <a:pPr algn="just"/>
            <a:endParaRPr lang="es-ES" sz="1600" b="1" dirty="0">
              <a:latin typeface="Arial" panose="020B0604020202020204" pitchFamily="34" charset="0"/>
              <a:cs typeface="Arial" panose="020B0604020202020204" pitchFamily="34" charset="0"/>
            </a:endParaRPr>
          </a:p>
          <a:p>
            <a:pPr algn="just"/>
            <a:r>
              <a:rPr lang="es-ES" sz="1600" b="1" dirty="0">
                <a:latin typeface="Arial" panose="020B0604020202020204" pitchFamily="34" charset="0"/>
                <a:cs typeface="Arial" panose="020B0604020202020204" pitchFamily="34" charset="0"/>
              </a:rPr>
              <a:t>- Pertenencia al equipo</a:t>
            </a:r>
            <a:endParaRPr lang="es-ES" sz="1600" dirty="0">
              <a:latin typeface="Arial" panose="020B0604020202020204" pitchFamily="34" charset="0"/>
              <a:cs typeface="Arial" panose="020B0604020202020204" pitchFamily="34" charset="0"/>
            </a:endParaRPr>
          </a:p>
        </p:txBody>
      </p:sp>
      <p:sp>
        <p:nvSpPr>
          <p:cNvPr id="5" name="4 CuadroTexto"/>
          <p:cNvSpPr txBox="1"/>
          <p:nvPr/>
        </p:nvSpPr>
        <p:spPr>
          <a:xfrm>
            <a:off x="899592" y="5134550"/>
            <a:ext cx="6930102" cy="369332"/>
          </a:xfrm>
          <a:prstGeom prst="rect">
            <a:avLst/>
          </a:prstGeom>
          <a:noFill/>
        </p:spPr>
        <p:txBody>
          <a:bodyPr wrap="none" rtlCol="0">
            <a:spAutoFit/>
          </a:bodyPr>
          <a:lstStyle/>
          <a:p>
            <a:r>
              <a:rPr lang="es-ES" b="1" dirty="0">
                <a:solidFill>
                  <a:schemeClr val="accent2">
                    <a:lumMod val="75000"/>
                  </a:schemeClr>
                </a:solidFill>
                <a:latin typeface="Arial" panose="020B0604020202020204" pitchFamily="34" charset="0"/>
                <a:cs typeface="Arial" panose="020B0604020202020204" pitchFamily="34" charset="0"/>
              </a:rPr>
              <a:t>Sinergia</a:t>
            </a:r>
            <a:r>
              <a:rPr lang="es-ES" dirty="0">
                <a:latin typeface="Arial" panose="020B0604020202020204" pitchFamily="34" charset="0"/>
                <a:cs typeface="Arial" panose="020B0604020202020204" pitchFamily="34" charset="0"/>
              </a:rPr>
              <a:t>: el todo el superior a la suma de las partes por separado</a:t>
            </a:r>
          </a:p>
        </p:txBody>
      </p:sp>
    </p:spTree>
    <p:extLst>
      <p:ext uri="{BB962C8B-B14F-4D97-AF65-F5344CB8AC3E}">
        <p14:creationId xmlns:p14="http://schemas.microsoft.com/office/powerpoint/2010/main" val="438668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70</a:t>
            </a:fld>
            <a:endParaRPr lang="en-US" sz="1600" dirty="0">
              <a:solidFill>
                <a:schemeClr val="bg1"/>
              </a:solidFill>
              <a:latin typeface="Arial" panose="020B0604020202020204" pitchFamily="34" charset="0"/>
              <a:cs typeface="Arial" panose="020B0604020202020204" pitchFamily="34" charset="0"/>
            </a:endParaRPr>
          </a:p>
        </p:txBody>
      </p:sp>
      <p:pic>
        <p:nvPicPr>
          <p:cNvPr id="10" name="Imagen 1"/>
          <p:cNvPicPr>
            <a:picLocks noChangeAspect="1"/>
          </p:cNvPicPr>
          <p:nvPr/>
        </p:nvPicPr>
        <p:blipFill>
          <a:blip r:embed="rId4"/>
          <a:stretch>
            <a:fillRect/>
          </a:stretch>
        </p:blipFill>
        <p:spPr>
          <a:xfrm>
            <a:off x="866310" y="1268760"/>
            <a:ext cx="8125290" cy="5163867"/>
          </a:xfrm>
          <a:prstGeom prst="rect">
            <a:avLst/>
          </a:prstGeom>
        </p:spPr>
      </p:pic>
      <p:sp>
        <p:nvSpPr>
          <p:cNvPr id="5" name="4 Rectángulo"/>
          <p:cNvSpPr/>
          <p:nvPr/>
        </p:nvSpPr>
        <p:spPr>
          <a:xfrm>
            <a:off x="6732240" y="1794413"/>
            <a:ext cx="2488182" cy="830997"/>
          </a:xfrm>
          <a:prstGeom prst="rect">
            <a:avLst/>
          </a:prstGeom>
        </p:spPr>
        <p:txBody>
          <a:bodyPr wrap="none">
            <a:spAutoFit/>
          </a:bodyPr>
          <a:lstStyle/>
          <a:p>
            <a:r>
              <a:rPr lang="es-ES" sz="1600" b="1" dirty="0">
                <a:solidFill>
                  <a:schemeClr val="accent2">
                    <a:lumMod val="75000"/>
                  </a:schemeClr>
                </a:solidFill>
                <a:latin typeface="Arial" panose="020B0604020202020204" pitchFamily="34" charset="0"/>
                <a:cs typeface="Arial" panose="020B0604020202020204" pitchFamily="34" charset="0"/>
              </a:rPr>
              <a:t>Compresión segunda</a:t>
            </a:r>
          </a:p>
          <a:p>
            <a:r>
              <a:rPr lang="es-ES" sz="1600" b="1" dirty="0">
                <a:solidFill>
                  <a:schemeClr val="accent2">
                    <a:lumMod val="75000"/>
                  </a:schemeClr>
                </a:solidFill>
                <a:latin typeface="Arial" panose="020B0604020202020204" pitchFamily="34" charset="0"/>
                <a:cs typeface="Arial" panose="020B0604020202020204" pitchFamily="34" charset="0"/>
              </a:rPr>
              <a:t>camino 1-4: 5 semanas</a:t>
            </a:r>
          </a:p>
          <a:p>
            <a:r>
              <a:rPr lang="es-ES" sz="1600" b="1" dirty="0">
                <a:solidFill>
                  <a:schemeClr val="accent2">
                    <a:lumMod val="75000"/>
                  </a:schemeClr>
                </a:solidFill>
                <a:latin typeface="Arial" panose="020B0604020202020204" pitchFamily="34" charset="0"/>
                <a:cs typeface="Arial" panose="020B0604020202020204" pitchFamily="34" charset="0"/>
              </a:rPr>
              <a:t>camino 3-5: 5 semanas</a:t>
            </a:r>
          </a:p>
        </p:txBody>
      </p:sp>
    </p:spTree>
    <p:extLst>
      <p:ext uri="{BB962C8B-B14F-4D97-AF65-F5344CB8AC3E}">
        <p14:creationId xmlns:p14="http://schemas.microsoft.com/office/powerpoint/2010/main" val="1066809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
          <p:cNvPicPr>
            <a:picLocks noChangeAspect="1"/>
          </p:cNvPicPr>
          <p:nvPr/>
        </p:nvPicPr>
        <p:blipFill>
          <a:blip r:embed="rId3"/>
          <a:stretch>
            <a:fillRect/>
          </a:stretch>
        </p:blipFill>
        <p:spPr>
          <a:xfrm>
            <a:off x="897954" y="1124744"/>
            <a:ext cx="8131746" cy="5254725"/>
          </a:xfrm>
          <a:prstGeom prst="rect">
            <a:avLst/>
          </a:prstGeom>
        </p:spPr>
      </p:pic>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71</a:t>
            </a:fld>
            <a:endParaRPr lang="en-US" sz="1600" dirty="0">
              <a:solidFill>
                <a:schemeClr val="bg1"/>
              </a:solidFill>
              <a:latin typeface="Arial" panose="020B0604020202020204" pitchFamily="34" charset="0"/>
              <a:cs typeface="Arial" panose="020B0604020202020204" pitchFamily="34" charset="0"/>
            </a:endParaRPr>
          </a:p>
        </p:txBody>
      </p:sp>
      <p:sp>
        <p:nvSpPr>
          <p:cNvPr id="5" name="4 Rectángulo"/>
          <p:cNvSpPr/>
          <p:nvPr/>
        </p:nvSpPr>
        <p:spPr>
          <a:xfrm>
            <a:off x="6732240" y="1794413"/>
            <a:ext cx="2545890" cy="830997"/>
          </a:xfrm>
          <a:prstGeom prst="rect">
            <a:avLst/>
          </a:prstGeom>
        </p:spPr>
        <p:txBody>
          <a:bodyPr wrap="none">
            <a:spAutoFit/>
          </a:bodyPr>
          <a:lstStyle/>
          <a:p>
            <a:r>
              <a:rPr lang="es-ES" sz="1600" b="1" dirty="0">
                <a:solidFill>
                  <a:schemeClr val="accent2">
                    <a:lumMod val="75000"/>
                  </a:schemeClr>
                </a:solidFill>
                <a:latin typeface="Arial" panose="020B0604020202020204" pitchFamily="34" charset="0"/>
                <a:cs typeface="Arial" panose="020B0604020202020204" pitchFamily="34" charset="0"/>
              </a:rPr>
              <a:t>Compresión tercera</a:t>
            </a:r>
          </a:p>
          <a:p>
            <a:r>
              <a:rPr lang="es-ES" sz="1600" b="1" dirty="0">
                <a:solidFill>
                  <a:schemeClr val="accent2">
                    <a:lumMod val="75000"/>
                  </a:schemeClr>
                </a:solidFill>
                <a:latin typeface="Arial" panose="020B0604020202020204" pitchFamily="34" charset="0"/>
                <a:cs typeface="Arial" panose="020B0604020202020204" pitchFamily="34" charset="0"/>
              </a:rPr>
              <a:t>camino 4-6:10 semanas</a:t>
            </a:r>
          </a:p>
          <a:p>
            <a:r>
              <a:rPr lang="es-ES" sz="1600" b="1" dirty="0">
                <a:solidFill>
                  <a:schemeClr val="accent2">
                    <a:lumMod val="75000"/>
                  </a:schemeClr>
                </a:solidFill>
                <a:latin typeface="Arial" panose="020B0604020202020204" pitchFamily="34" charset="0"/>
                <a:cs typeface="Arial" panose="020B0604020202020204" pitchFamily="34" charset="0"/>
              </a:rPr>
              <a:t>camino 3-5: 10 semanas</a:t>
            </a:r>
          </a:p>
        </p:txBody>
      </p:sp>
    </p:spTree>
    <p:extLst>
      <p:ext uri="{BB962C8B-B14F-4D97-AF65-F5344CB8AC3E}">
        <p14:creationId xmlns:p14="http://schemas.microsoft.com/office/powerpoint/2010/main" val="640242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
          <p:cNvPicPr>
            <a:picLocks noChangeAspect="1"/>
          </p:cNvPicPr>
          <p:nvPr/>
        </p:nvPicPr>
        <p:blipFill>
          <a:blip r:embed="rId3"/>
          <a:stretch>
            <a:fillRect/>
          </a:stretch>
        </p:blipFill>
        <p:spPr>
          <a:xfrm>
            <a:off x="710712" y="1206021"/>
            <a:ext cx="8264222" cy="5319323"/>
          </a:xfrm>
          <a:prstGeom prst="rect">
            <a:avLst/>
          </a:prstGeom>
        </p:spPr>
      </p:pic>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72</a:t>
            </a:fld>
            <a:endParaRPr lang="en-US" sz="1600" dirty="0">
              <a:solidFill>
                <a:schemeClr val="bg1"/>
              </a:solidFill>
              <a:latin typeface="Arial" panose="020B0604020202020204" pitchFamily="34" charset="0"/>
              <a:cs typeface="Arial" panose="020B0604020202020204" pitchFamily="34" charset="0"/>
            </a:endParaRPr>
          </a:p>
        </p:txBody>
      </p:sp>
      <p:sp>
        <p:nvSpPr>
          <p:cNvPr id="5" name="4 Rectángulo"/>
          <p:cNvSpPr/>
          <p:nvPr/>
        </p:nvSpPr>
        <p:spPr>
          <a:xfrm>
            <a:off x="6732240" y="1794413"/>
            <a:ext cx="2432076" cy="1077218"/>
          </a:xfrm>
          <a:prstGeom prst="rect">
            <a:avLst/>
          </a:prstGeom>
        </p:spPr>
        <p:txBody>
          <a:bodyPr wrap="none">
            <a:spAutoFit/>
          </a:bodyPr>
          <a:lstStyle/>
          <a:p>
            <a:r>
              <a:rPr lang="es-ES" sz="1600" b="1" dirty="0">
                <a:solidFill>
                  <a:schemeClr val="accent2">
                    <a:lumMod val="75000"/>
                  </a:schemeClr>
                </a:solidFill>
                <a:latin typeface="Arial" panose="020B0604020202020204" pitchFamily="34" charset="0"/>
                <a:cs typeface="Arial" panose="020B0604020202020204" pitchFamily="34" charset="0"/>
              </a:rPr>
              <a:t>Compresión cuarta</a:t>
            </a:r>
          </a:p>
          <a:p>
            <a:r>
              <a:rPr lang="es-ES" sz="1600" b="1" dirty="0">
                <a:solidFill>
                  <a:schemeClr val="accent2">
                    <a:lumMod val="75000"/>
                  </a:schemeClr>
                </a:solidFill>
                <a:latin typeface="Arial" panose="020B0604020202020204" pitchFamily="34" charset="0"/>
                <a:cs typeface="Arial" panose="020B0604020202020204" pitchFamily="34" charset="0"/>
              </a:rPr>
              <a:t>camino 4-6: 5 semanas</a:t>
            </a:r>
          </a:p>
          <a:p>
            <a:r>
              <a:rPr lang="es-ES" sz="1600" b="1" dirty="0">
                <a:solidFill>
                  <a:schemeClr val="accent2">
                    <a:lumMod val="75000"/>
                  </a:schemeClr>
                </a:solidFill>
                <a:latin typeface="Arial" panose="020B0604020202020204" pitchFamily="34" charset="0"/>
                <a:cs typeface="Arial" panose="020B0604020202020204" pitchFamily="34" charset="0"/>
              </a:rPr>
              <a:t>camino 1-3: 5 semanas</a:t>
            </a:r>
          </a:p>
          <a:p>
            <a:r>
              <a:rPr lang="es-ES" sz="1600" b="1" dirty="0">
                <a:solidFill>
                  <a:schemeClr val="accent2">
                    <a:lumMod val="75000"/>
                  </a:schemeClr>
                </a:solidFill>
                <a:latin typeface="Arial" panose="020B0604020202020204" pitchFamily="34" charset="0"/>
                <a:cs typeface="Arial" panose="020B0604020202020204" pitchFamily="34" charset="0"/>
              </a:rPr>
              <a:t>camino 1-2: 5 semanas</a:t>
            </a:r>
          </a:p>
        </p:txBody>
      </p:sp>
    </p:spTree>
    <p:extLst>
      <p:ext uri="{BB962C8B-B14F-4D97-AF65-F5344CB8AC3E}">
        <p14:creationId xmlns:p14="http://schemas.microsoft.com/office/powerpoint/2010/main" val="551847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73</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16F20013-72C1-4A15-A889-F6DD08409669}"/>
              </a:ext>
            </a:extLst>
          </p:cNvPr>
          <p:cNvPicPr>
            <a:picLocks noChangeAspect="1"/>
          </p:cNvPicPr>
          <p:nvPr/>
        </p:nvPicPr>
        <p:blipFill>
          <a:blip r:embed="rId4"/>
          <a:stretch>
            <a:fillRect/>
          </a:stretch>
        </p:blipFill>
        <p:spPr>
          <a:xfrm>
            <a:off x="683568" y="1205061"/>
            <a:ext cx="8458200" cy="5248275"/>
          </a:xfrm>
          <a:prstGeom prst="rect">
            <a:avLst/>
          </a:prstGeom>
        </p:spPr>
      </p:pic>
    </p:spTree>
    <p:extLst>
      <p:ext uri="{BB962C8B-B14F-4D97-AF65-F5344CB8AC3E}">
        <p14:creationId xmlns:p14="http://schemas.microsoft.com/office/powerpoint/2010/main" val="3082420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74</a:t>
            </a:fld>
            <a:endParaRPr lang="en-US" sz="1600" dirty="0">
              <a:solidFill>
                <a:schemeClr val="bg1"/>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2FEDC25A-B287-4DA3-97F7-D273887CED35}"/>
              </a:ext>
            </a:extLst>
          </p:cNvPr>
          <p:cNvPicPr>
            <a:picLocks noChangeAspect="1"/>
          </p:cNvPicPr>
          <p:nvPr/>
        </p:nvPicPr>
        <p:blipFill>
          <a:blip r:embed="rId4"/>
          <a:stretch>
            <a:fillRect/>
          </a:stretch>
        </p:blipFill>
        <p:spPr>
          <a:xfrm>
            <a:off x="690686" y="1182960"/>
            <a:ext cx="8363062" cy="5270376"/>
          </a:xfrm>
          <a:prstGeom prst="rect">
            <a:avLst/>
          </a:prstGeom>
        </p:spPr>
      </p:pic>
    </p:spTree>
    <p:extLst>
      <p:ext uri="{BB962C8B-B14F-4D97-AF65-F5344CB8AC3E}">
        <p14:creationId xmlns:p14="http://schemas.microsoft.com/office/powerpoint/2010/main" val="2873730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75</a:t>
            </a:fld>
            <a:endParaRPr lang="en-US" sz="1600" dirty="0">
              <a:solidFill>
                <a:schemeClr val="bg1"/>
              </a:solidFill>
              <a:latin typeface="Arial" panose="020B0604020202020204" pitchFamily="34" charset="0"/>
              <a:cs typeface="Arial" panose="020B0604020202020204" pitchFamily="34" charset="0"/>
            </a:endParaRPr>
          </a:p>
        </p:txBody>
      </p:sp>
      <p:pic>
        <p:nvPicPr>
          <p:cNvPr id="39" name="Imagen 38">
            <a:extLst>
              <a:ext uri="{FF2B5EF4-FFF2-40B4-BE49-F238E27FC236}">
                <a16:creationId xmlns:a16="http://schemas.microsoft.com/office/drawing/2014/main" id="{DD6CD93C-5F1A-436C-90B3-26B04A778B38}"/>
              </a:ext>
            </a:extLst>
          </p:cNvPr>
          <p:cNvPicPr>
            <a:picLocks noChangeAspect="1"/>
          </p:cNvPicPr>
          <p:nvPr/>
        </p:nvPicPr>
        <p:blipFill>
          <a:blip r:embed="rId4"/>
          <a:stretch>
            <a:fillRect/>
          </a:stretch>
        </p:blipFill>
        <p:spPr>
          <a:xfrm>
            <a:off x="730696" y="1485478"/>
            <a:ext cx="8305800" cy="4895850"/>
          </a:xfrm>
          <a:prstGeom prst="rect">
            <a:avLst/>
          </a:prstGeom>
        </p:spPr>
      </p:pic>
    </p:spTree>
    <p:extLst>
      <p:ext uri="{BB962C8B-B14F-4D97-AF65-F5344CB8AC3E}">
        <p14:creationId xmlns:p14="http://schemas.microsoft.com/office/powerpoint/2010/main" val="32711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870351" y="-33159"/>
            <a:ext cx="8238153"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Técnicas avanzadas de planificación</a:t>
            </a:r>
          </a:p>
        </p:txBody>
      </p:sp>
      <p:sp>
        <p:nvSpPr>
          <p:cNvPr id="4" name="3 CuadroTexto"/>
          <p:cNvSpPr txBox="1"/>
          <p:nvPr/>
        </p:nvSpPr>
        <p:spPr>
          <a:xfrm>
            <a:off x="2061863" y="583496"/>
            <a:ext cx="4958409"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Compresión de un 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76</a:t>
            </a:fld>
            <a:endParaRPr lang="en-US" sz="1600" dirty="0">
              <a:solidFill>
                <a:schemeClr val="bg1"/>
              </a:solidFill>
              <a:latin typeface="Arial" panose="020B0604020202020204" pitchFamily="34" charset="0"/>
              <a:cs typeface="Arial" panose="020B0604020202020204" pitchFamily="34" charset="0"/>
            </a:endParaRPr>
          </a:p>
        </p:txBody>
      </p:sp>
      <p:pic>
        <p:nvPicPr>
          <p:cNvPr id="8" name="Imagen 1"/>
          <p:cNvPicPr>
            <a:picLocks noChangeAspect="1"/>
          </p:cNvPicPr>
          <p:nvPr/>
        </p:nvPicPr>
        <p:blipFill>
          <a:blip r:embed="rId4"/>
          <a:stretch>
            <a:fillRect/>
          </a:stretch>
        </p:blipFill>
        <p:spPr>
          <a:xfrm>
            <a:off x="899864" y="1117896"/>
            <a:ext cx="7848600" cy="5551464"/>
          </a:xfrm>
          <a:prstGeom prst="rect">
            <a:avLst/>
          </a:prstGeom>
        </p:spPr>
      </p:pic>
    </p:spTree>
    <p:extLst>
      <p:ext uri="{BB962C8B-B14F-4D97-AF65-F5344CB8AC3E}">
        <p14:creationId xmlns:p14="http://schemas.microsoft.com/office/powerpoint/2010/main" val="142004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77</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844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547664" y="-33160"/>
            <a:ext cx="703269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Análisis de viabilidad y riesgos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78</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2"/>
          <p:cNvSpPr txBox="1"/>
          <p:nvPr/>
        </p:nvSpPr>
        <p:spPr>
          <a:xfrm>
            <a:off x="1187624" y="2060848"/>
            <a:ext cx="7272808" cy="1754326"/>
          </a:xfrm>
          <a:prstGeom prst="rect">
            <a:avLst/>
          </a:prstGeom>
          <a:noFill/>
        </p:spPr>
        <p:txBody>
          <a:bodyPr wrap="square" rtlCol="0">
            <a:spAutoFit/>
          </a:bodyPr>
          <a:lstStyle/>
          <a:p>
            <a:pPr algn="just"/>
            <a:r>
              <a:rPr lang="es-ES_tradnl">
                <a:latin typeface="Arial" panose="020B0604020202020204" pitchFamily="34" charset="0"/>
                <a:cs typeface="Arial" panose="020B0604020202020204" pitchFamily="34" charset="0"/>
              </a:rPr>
              <a:t>El Proyecto </a:t>
            </a:r>
            <a:r>
              <a:rPr lang="es-ES_tradnl" b="1">
                <a:latin typeface="Arial" panose="020B0604020202020204" pitchFamily="34" charset="0"/>
                <a:cs typeface="Arial" panose="020B0604020202020204" pitchFamily="34" charset="0"/>
              </a:rPr>
              <a:t>surge</a:t>
            </a:r>
            <a:r>
              <a:rPr lang="es-ES_tradnl">
                <a:latin typeface="Arial" panose="020B0604020202020204" pitchFamily="34" charset="0"/>
                <a:cs typeface="Arial" panose="020B0604020202020204" pitchFamily="34" charset="0"/>
              </a:rPr>
              <a:t> por la petición </a:t>
            </a:r>
            <a:r>
              <a:rPr lang="es-ES_tradnl" dirty="0">
                <a:latin typeface="Arial" panose="020B0604020202020204" pitchFamily="34" charset="0"/>
                <a:cs typeface="Arial" panose="020B0604020202020204" pitchFamily="34" charset="0"/>
              </a:rPr>
              <a:t>de desarrollar cierta máquina, equipo </a:t>
            </a:r>
            <a:r>
              <a:rPr lang="es-ES_tradnl">
                <a:latin typeface="Arial" panose="020B0604020202020204" pitchFamily="34" charset="0"/>
                <a:cs typeface="Arial" panose="020B0604020202020204" pitchFamily="34" charset="0"/>
              </a:rPr>
              <a:t>o suministro </a:t>
            </a:r>
            <a:r>
              <a:rPr lang="es-ES_tradnl" b="1">
                <a:latin typeface="Arial" panose="020B0604020202020204" pitchFamily="34" charset="0"/>
                <a:cs typeface="Arial" panose="020B0604020202020204" pitchFamily="34" charset="0"/>
              </a:rPr>
              <a:t>por parte de un cliente</a:t>
            </a:r>
            <a:r>
              <a:rPr lang="es-ES_tradnl">
                <a:latin typeface="Arial" panose="020B0604020202020204" pitchFamily="34" charset="0"/>
                <a:cs typeface="Arial" panose="020B0604020202020204" pitchFamily="34" charset="0"/>
              </a:rPr>
              <a:t>. </a:t>
            </a:r>
          </a:p>
          <a:p>
            <a:pPr algn="just"/>
            <a:endParaRPr lang="es-ES_tradnl">
              <a:latin typeface="Arial" panose="020B0604020202020204" pitchFamily="34" charset="0"/>
              <a:cs typeface="Arial" panose="020B0604020202020204" pitchFamily="34" charset="0"/>
            </a:endParaRPr>
          </a:p>
          <a:p>
            <a:pPr algn="just"/>
            <a:r>
              <a:rPr lang="es-ES_tradnl">
                <a:latin typeface="Arial" panose="020B0604020202020204" pitchFamily="34" charset="0"/>
                <a:cs typeface="Arial" panose="020B0604020202020204" pitchFamily="34" charset="0"/>
              </a:rPr>
              <a:t>El Proyecto está claramente </a:t>
            </a:r>
            <a:r>
              <a:rPr lang="es-ES_tradnl" dirty="0">
                <a:latin typeface="Arial" panose="020B0604020202020204" pitchFamily="34" charset="0"/>
                <a:cs typeface="Arial" panose="020B0604020202020204" pitchFamily="34" charset="0"/>
              </a:rPr>
              <a:t>definido </a:t>
            </a:r>
            <a:r>
              <a:rPr lang="es-ES_tradnl">
                <a:latin typeface="Arial" panose="020B0604020202020204" pitchFamily="34" charset="0"/>
                <a:cs typeface="Arial" panose="020B0604020202020204" pitchFamily="34" charset="0"/>
              </a:rPr>
              <a:t>el cliente, </a:t>
            </a:r>
            <a:r>
              <a:rPr lang="es-ES_tradnl" dirty="0">
                <a:latin typeface="Arial" panose="020B0604020202020204" pitchFamily="34" charset="0"/>
                <a:cs typeface="Arial" panose="020B0604020202020204" pitchFamily="34" charset="0"/>
              </a:rPr>
              <a:t>y el análisis de viabilidad consiste en </a:t>
            </a:r>
            <a:r>
              <a:rPr lang="es-ES_tradnl" b="1" dirty="0">
                <a:latin typeface="Arial" panose="020B0604020202020204" pitchFamily="34" charset="0"/>
                <a:cs typeface="Arial" panose="020B0604020202020204" pitchFamily="34" charset="0"/>
              </a:rPr>
              <a:t>analizar</a:t>
            </a:r>
            <a:r>
              <a:rPr lang="es-ES_tradnl" dirty="0">
                <a:latin typeface="Arial" panose="020B0604020202020204" pitchFamily="34" charset="0"/>
                <a:cs typeface="Arial" panose="020B0604020202020204" pitchFamily="34" charset="0"/>
              </a:rPr>
              <a:t> en profundidad </a:t>
            </a:r>
            <a:r>
              <a:rPr lang="es-ES_tradnl" b="1" dirty="0">
                <a:latin typeface="Arial" panose="020B0604020202020204" pitchFamily="34" charset="0"/>
                <a:cs typeface="Arial" panose="020B0604020202020204" pitchFamily="34" charset="0"/>
              </a:rPr>
              <a:t>el</a:t>
            </a:r>
            <a:r>
              <a:rPr lang="es-ES_tradnl" dirty="0">
                <a:latin typeface="Arial" panose="020B0604020202020204" pitchFamily="34" charset="0"/>
                <a:cs typeface="Arial" panose="020B0604020202020204" pitchFamily="34" charset="0"/>
              </a:rPr>
              <a:t> </a:t>
            </a:r>
            <a:r>
              <a:rPr lang="es-ES_tradnl" b="1" i="1" dirty="0">
                <a:latin typeface="Arial" panose="020B0604020202020204" pitchFamily="34" charset="0"/>
                <a:cs typeface="Arial" panose="020B0604020202020204" pitchFamily="34" charset="0"/>
              </a:rPr>
              <a:t>pliego de condiciones</a:t>
            </a:r>
            <a:r>
              <a:rPr lang="es-ES_tradnl" dirty="0">
                <a:latin typeface="Arial" panose="020B0604020202020204" pitchFamily="34" charset="0"/>
                <a:cs typeface="Arial" panose="020B0604020202020204" pitchFamily="34" charset="0"/>
              </a:rPr>
              <a:t> </a:t>
            </a:r>
            <a:r>
              <a:rPr lang="es-ES_tradnl" b="1">
                <a:latin typeface="Arial" panose="020B0604020202020204" pitchFamily="34" charset="0"/>
                <a:cs typeface="Arial" panose="020B0604020202020204" pitchFamily="34" charset="0"/>
              </a:rPr>
              <a:t>y decidir si </a:t>
            </a:r>
            <a:r>
              <a:rPr lang="es-ES_tradnl" b="1" dirty="0">
                <a:latin typeface="Arial" panose="020B0604020202020204" pitchFamily="34" charset="0"/>
                <a:cs typeface="Arial" panose="020B0604020202020204" pitchFamily="34" charset="0"/>
              </a:rPr>
              <a:t>presentar </a:t>
            </a:r>
            <a:r>
              <a:rPr lang="es-ES_tradnl" b="1">
                <a:latin typeface="Arial" panose="020B0604020202020204" pitchFamily="34" charset="0"/>
                <a:cs typeface="Arial" panose="020B0604020202020204" pitchFamily="34" charset="0"/>
              </a:rPr>
              <a:t>una oferta</a:t>
            </a:r>
            <a:r>
              <a:rPr lang="es-ES_tradnl">
                <a:latin typeface="Arial" panose="020B0604020202020204" pitchFamily="34" charset="0"/>
                <a:cs typeface="Arial" panose="020B0604020202020204" pitchFamily="34" charset="0"/>
              </a:rPr>
              <a:t>.</a:t>
            </a:r>
            <a:endParaRPr lang="es-ES_tradnl"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C9D4CFE8-00D4-4450-9293-CD7E0F6D7AFC}"/>
              </a:ext>
            </a:extLst>
          </p:cNvPr>
          <p:cNvSpPr txBox="1"/>
          <p:nvPr/>
        </p:nvSpPr>
        <p:spPr>
          <a:xfrm>
            <a:off x="827584" y="836712"/>
            <a:ext cx="7992888" cy="523220"/>
          </a:xfrm>
          <a:prstGeom prst="rect">
            <a:avLst/>
          </a:prstGeom>
          <a:noFill/>
        </p:spPr>
        <p:txBody>
          <a:bodyPr wrap="square">
            <a:spAutoFit/>
          </a:bodyPr>
          <a:lstStyle/>
          <a:p>
            <a:pPr algn="ctr"/>
            <a:r>
              <a:rPr lang="es-ES" sz="2800" b="1" u="sng">
                <a:solidFill>
                  <a:schemeClr val="accent3">
                    <a:lumMod val="50000"/>
                  </a:schemeClr>
                </a:solidFill>
                <a:latin typeface="Arial" panose="020B0604020202020204" pitchFamily="34" charset="0"/>
                <a:cs typeface="Arial" panose="020B0604020202020204" pitchFamily="34" charset="0"/>
              </a:rPr>
              <a:t>Análisis de Viabilidad de un Proyecto Externo</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730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547664" y="-33160"/>
            <a:ext cx="703269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Análisis de viabilidad y riesgos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79</a:t>
            </a:fld>
            <a:endParaRPr lang="en-US" sz="1600" dirty="0">
              <a:solidFill>
                <a:schemeClr val="bg1"/>
              </a:solidFill>
              <a:latin typeface="Arial" panose="020B0604020202020204" pitchFamily="34" charset="0"/>
              <a:cs typeface="Arial" panose="020B0604020202020204" pitchFamily="34" charset="0"/>
            </a:endParaRPr>
          </a:p>
        </p:txBody>
      </p:sp>
      <p:sp>
        <p:nvSpPr>
          <p:cNvPr id="9" name="CuadroTexto 4"/>
          <p:cNvSpPr txBox="1"/>
          <p:nvPr/>
        </p:nvSpPr>
        <p:spPr>
          <a:xfrm>
            <a:off x="1403648" y="1772816"/>
            <a:ext cx="7176710" cy="4524315"/>
          </a:xfrm>
          <a:prstGeom prst="rect">
            <a:avLst/>
          </a:prstGeom>
          <a:noFill/>
        </p:spPr>
        <p:txBody>
          <a:bodyPr wrap="square" rtlCol="0">
            <a:spAutoFit/>
          </a:bodyPr>
          <a:lstStyle/>
          <a:p>
            <a:pPr marL="285750" indent="-285750">
              <a:buFont typeface="Arial" panose="020B0604020202020204" pitchFamily="34" charset="0"/>
              <a:buChar char="•"/>
            </a:pPr>
            <a:r>
              <a:rPr lang="es-ES_tradnl" sz="1600" b="1" dirty="0">
                <a:solidFill>
                  <a:srgbClr val="953735"/>
                </a:solidFill>
                <a:latin typeface="Arial" panose="020B0604020202020204" pitchFamily="34" charset="0"/>
                <a:cs typeface="Arial" panose="020B0604020202020204" pitchFamily="34" charset="0"/>
              </a:rPr>
              <a:t>Estudio del mercado</a:t>
            </a:r>
            <a:r>
              <a:rPr lang="es-ES_tradnl" sz="1600" dirty="0">
                <a:solidFill>
                  <a:srgbClr val="953735"/>
                </a:solidFill>
                <a:latin typeface="Arial" panose="020B0604020202020204" pitchFamily="34" charset="0"/>
                <a:cs typeface="Arial" panose="020B0604020202020204" pitchFamily="34" charset="0"/>
              </a:rPr>
              <a:t>: </a:t>
            </a:r>
            <a:r>
              <a:rPr lang="es-ES_tradnl" sz="1600" dirty="0">
                <a:latin typeface="Arial" panose="020B0604020202020204" pitchFamily="34" charset="0"/>
                <a:cs typeface="Arial" panose="020B0604020202020204" pitchFamily="34" charset="0"/>
              </a:rPr>
              <a:t>Estudio de la necesidad del mercado, competidos, especificaciones </a:t>
            </a:r>
            <a:r>
              <a:rPr lang="es-ES_tradnl" sz="1600">
                <a:latin typeface="Arial" panose="020B0604020202020204" pitchFamily="34" charset="0"/>
                <a:cs typeface="Arial" panose="020B0604020202020204" pitchFamily="34" charset="0"/>
              </a:rPr>
              <a:t>básicas….</a:t>
            </a:r>
          </a:p>
          <a:p>
            <a:pPr marL="285750" indent="-285750">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sz="1600" b="1" dirty="0">
                <a:solidFill>
                  <a:srgbClr val="953735"/>
                </a:solidFill>
                <a:latin typeface="Arial" panose="020B0604020202020204" pitchFamily="34" charset="0"/>
                <a:cs typeface="Arial" panose="020B0604020202020204" pitchFamily="34" charset="0"/>
              </a:rPr>
              <a:t>Plan de marketing:</a:t>
            </a:r>
            <a:r>
              <a:rPr lang="es-ES_tradnl" sz="1600" dirty="0">
                <a:solidFill>
                  <a:srgbClr val="953735"/>
                </a:solidFill>
                <a:latin typeface="Arial" panose="020B0604020202020204" pitchFamily="34" charset="0"/>
                <a:cs typeface="Arial" panose="020B0604020202020204" pitchFamily="34" charset="0"/>
              </a:rPr>
              <a:t> </a:t>
            </a:r>
            <a:r>
              <a:rPr lang="es-ES_tradnl" sz="1600" dirty="0">
                <a:latin typeface="Arial" panose="020B0604020202020204" pitchFamily="34" charset="0"/>
                <a:cs typeface="Arial" panose="020B0604020202020204" pitchFamily="34" charset="0"/>
              </a:rPr>
              <a:t>Elaboración de un estudio exhaustivo sobre las ventas del producto y su impacto esperado en los mercados, Datos comerciales con expectativas de mercados, ventas </a:t>
            </a:r>
            <a:r>
              <a:rPr lang="es-ES_tradnl" sz="1600">
                <a:latin typeface="Arial" panose="020B0604020202020204" pitchFamily="34" charset="0"/>
                <a:cs typeface="Arial" panose="020B0604020202020204" pitchFamily="34" charset="0"/>
              </a:rPr>
              <a:t>etc.</a:t>
            </a:r>
          </a:p>
          <a:p>
            <a:pPr marL="285750" indent="-285750">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sz="1600" b="1" dirty="0">
                <a:solidFill>
                  <a:srgbClr val="953735"/>
                </a:solidFill>
                <a:latin typeface="Arial" panose="020B0604020202020204" pitchFamily="34" charset="0"/>
                <a:cs typeface="Arial" panose="020B0604020202020204" pitchFamily="34" charset="0"/>
              </a:rPr>
              <a:t>Estudio de la viabilidad técnica</a:t>
            </a:r>
          </a:p>
          <a:p>
            <a:pPr marL="742950" lvl="1" indent="-285750">
              <a:buFont typeface="Arial" panose="020B0604020202020204" pitchFamily="34" charset="0"/>
              <a:buChar char="•"/>
            </a:pPr>
            <a:r>
              <a:rPr lang="es-ES_tradnl" sz="1600" dirty="0">
                <a:latin typeface="Arial" panose="020B0604020202020204" pitchFamily="34" charset="0"/>
                <a:cs typeface="Arial" panose="020B0604020202020204" pitchFamily="34" charset="0"/>
              </a:rPr>
              <a:t>Datos de coste del desarrollo.</a:t>
            </a:r>
            <a:endParaRPr lang="es-E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s-ES_tradnl" sz="1600" dirty="0">
                <a:latin typeface="Arial" panose="020B0604020202020204" pitchFamily="34" charset="0"/>
                <a:cs typeface="Arial" panose="020B0604020202020204" pitchFamily="34" charset="0"/>
              </a:rPr>
              <a:t>Datos de coste del producto.</a:t>
            </a:r>
            <a:endParaRPr lang="es-E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s-ES_tradnl" sz="1600" dirty="0">
                <a:latin typeface="Arial" panose="020B0604020202020204" pitchFamily="34" charset="0"/>
                <a:cs typeface="Arial" panose="020B0604020202020204" pitchFamily="34" charset="0"/>
              </a:rPr>
              <a:t>Disponibilidad de recursos </a:t>
            </a:r>
            <a:r>
              <a:rPr lang="es-ES_tradnl" sz="1600">
                <a:latin typeface="Arial" panose="020B0604020202020204" pitchFamily="34" charset="0"/>
                <a:cs typeface="Arial" panose="020B0604020202020204" pitchFamily="34" charset="0"/>
              </a:rPr>
              <a:t>humanos.</a:t>
            </a:r>
          </a:p>
          <a:p>
            <a:pPr marL="742950" lvl="1" indent="-285750">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sz="1600" b="1" dirty="0">
                <a:solidFill>
                  <a:srgbClr val="953735"/>
                </a:solidFill>
                <a:latin typeface="Arial" panose="020B0604020202020204" pitchFamily="34" charset="0"/>
                <a:cs typeface="Arial" panose="020B0604020202020204" pitchFamily="34" charset="0"/>
              </a:rPr>
              <a:t>Estudio de viabilidad de fabricación: </a:t>
            </a:r>
            <a:r>
              <a:rPr lang="es-ES_tradnl" sz="1600" dirty="0">
                <a:latin typeface="Arial" panose="020B0604020202020204" pitchFamily="34" charset="0"/>
                <a:cs typeface="Arial" panose="020B0604020202020204" pitchFamily="34" charset="0"/>
              </a:rPr>
              <a:t>Datos de viabilidad de fabricación del producto a unos costos </a:t>
            </a:r>
            <a:r>
              <a:rPr lang="es-ES_tradnl" sz="1600">
                <a:latin typeface="Arial" panose="020B0604020202020204" pitchFamily="34" charset="0"/>
                <a:cs typeface="Arial" panose="020B0604020202020204" pitchFamily="34" charset="0"/>
              </a:rPr>
              <a:t>determinados.</a:t>
            </a:r>
          </a:p>
          <a:p>
            <a:pPr marL="285750" indent="-285750">
              <a:buFont typeface="Arial" panose="020B0604020202020204" pitchFamily="34" charset="0"/>
              <a:buChar char="•"/>
            </a:pPr>
            <a:endParaRPr lang="es-ES_tradnl"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sz="1600" b="1" dirty="0">
                <a:solidFill>
                  <a:srgbClr val="953735"/>
                </a:solidFill>
                <a:latin typeface="Arial" panose="020B0604020202020204" pitchFamily="34" charset="0"/>
                <a:cs typeface="Arial" panose="020B0604020202020204" pitchFamily="34" charset="0"/>
              </a:rPr>
              <a:t>Estudio de  la viabilidad económico-financiero</a:t>
            </a:r>
            <a:r>
              <a:rPr lang="es-ES_tradnl" sz="1600" dirty="0">
                <a:solidFill>
                  <a:srgbClr val="953735"/>
                </a:solidFill>
                <a:latin typeface="Arial" panose="020B0604020202020204" pitchFamily="34" charset="0"/>
                <a:cs typeface="Arial" panose="020B0604020202020204" pitchFamily="34" charset="0"/>
              </a:rPr>
              <a:t>: </a:t>
            </a:r>
            <a:r>
              <a:rPr lang="es-ES_tradnl" sz="1600" dirty="0">
                <a:latin typeface="Arial" panose="020B0604020202020204" pitchFamily="34" charset="0"/>
                <a:cs typeface="Arial" panose="020B0604020202020204" pitchFamily="34" charset="0"/>
              </a:rPr>
              <a:t>estimación de la inversión, presupuesto de gastos e ingresos, financiación</a:t>
            </a:r>
            <a:r>
              <a:rPr lang="es-ES" sz="1600" dirty="0">
                <a:latin typeface="Arial" panose="020B0604020202020204" pitchFamily="34" charset="0"/>
                <a:cs typeface="Arial" panose="020B0604020202020204" pitchFamily="34" charset="0"/>
              </a:rPr>
              <a:t> </a:t>
            </a:r>
          </a:p>
          <a:p>
            <a:endParaRPr lang="es-ES" sz="160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3B2AAB44-BF4D-447A-B906-223DB4A1C974}"/>
              </a:ext>
            </a:extLst>
          </p:cNvPr>
          <p:cNvSpPr txBox="1"/>
          <p:nvPr/>
        </p:nvSpPr>
        <p:spPr>
          <a:xfrm>
            <a:off x="827584" y="752426"/>
            <a:ext cx="8138616" cy="523220"/>
          </a:xfrm>
          <a:prstGeom prst="rect">
            <a:avLst/>
          </a:prstGeom>
          <a:noFill/>
        </p:spPr>
        <p:txBody>
          <a:bodyPr wrap="square">
            <a:spAutoFit/>
          </a:bodyPr>
          <a:lstStyle/>
          <a:p>
            <a:pPr algn="ctr"/>
            <a:r>
              <a:rPr lang="es-ES" sz="2800" b="1" u="sng">
                <a:solidFill>
                  <a:schemeClr val="accent3">
                    <a:lumMod val="50000"/>
                  </a:schemeClr>
                </a:solidFill>
                <a:latin typeface="Arial" panose="020B0604020202020204" pitchFamily="34" charset="0"/>
                <a:cs typeface="Arial" panose="020B0604020202020204" pitchFamily="34" charset="0"/>
              </a:rPr>
              <a:t>Análisis de Viabilidad de un Proyecto Interno</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517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683568" y="-33159"/>
            <a:ext cx="8545929"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dirección de un proyecto industrial</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a:t>
            </a:fld>
            <a:endParaRPr lang="en-US" sz="1600" dirty="0">
              <a:solidFill>
                <a:schemeClr val="bg1"/>
              </a:solidFill>
              <a:latin typeface="Arial" panose="020B0604020202020204" pitchFamily="34" charset="0"/>
              <a:cs typeface="Arial" panose="020B0604020202020204" pitchFamily="34" charset="0"/>
            </a:endParaRPr>
          </a:p>
        </p:txBody>
      </p:sp>
      <p:sp>
        <p:nvSpPr>
          <p:cNvPr id="28" name="27 CuadroTexto"/>
          <p:cNvSpPr txBox="1"/>
          <p:nvPr/>
        </p:nvSpPr>
        <p:spPr>
          <a:xfrm>
            <a:off x="2483768" y="647727"/>
            <a:ext cx="447750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ciclo de comunicación</a:t>
            </a:r>
          </a:p>
        </p:txBody>
      </p:sp>
      <p:pic>
        <p:nvPicPr>
          <p:cNvPr id="9" name="Imagen 1"/>
          <p:cNvPicPr>
            <a:picLocks noChangeAspect="1"/>
          </p:cNvPicPr>
          <p:nvPr/>
        </p:nvPicPr>
        <p:blipFill rotWithShape="1">
          <a:blip r:embed="rId4"/>
          <a:srcRect t="378" b="-1"/>
          <a:stretch/>
        </p:blipFill>
        <p:spPr>
          <a:xfrm>
            <a:off x="683568" y="2060172"/>
            <a:ext cx="8460432" cy="4184183"/>
          </a:xfrm>
          <a:prstGeom prst="rect">
            <a:avLst/>
          </a:prstGeom>
        </p:spPr>
      </p:pic>
    </p:spTree>
    <p:extLst>
      <p:ext uri="{BB962C8B-B14F-4D97-AF65-F5344CB8AC3E}">
        <p14:creationId xmlns:p14="http://schemas.microsoft.com/office/powerpoint/2010/main" val="168255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B9621DBA-4E40-422C-90CE-A33049085FA2}"/>
              </a:ext>
            </a:extLst>
          </p:cNvPr>
          <p:cNvSpPr/>
          <p:nvPr/>
        </p:nvSpPr>
        <p:spPr>
          <a:xfrm>
            <a:off x="921784" y="5195560"/>
            <a:ext cx="1846737" cy="14773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a:extLst>
              <a:ext uri="{FF2B5EF4-FFF2-40B4-BE49-F238E27FC236}">
                <a16:creationId xmlns:a16="http://schemas.microsoft.com/office/drawing/2014/main" id="{EB1B7B04-7855-46D5-AC9E-4FA31BB21850}"/>
              </a:ext>
            </a:extLst>
          </p:cNvPr>
          <p:cNvSpPr/>
          <p:nvPr/>
        </p:nvSpPr>
        <p:spPr>
          <a:xfrm>
            <a:off x="899592" y="3479001"/>
            <a:ext cx="1846737" cy="14773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a:extLst>
              <a:ext uri="{FF2B5EF4-FFF2-40B4-BE49-F238E27FC236}">
                <a16:creationId xmlns:a16="http://schemas.microsoft.com/office/drawing/2014/main" id="{D9CD1392-D49A-485F-A6D1-2B1EED1FC3F3}"/>
              </a:ext>
            </a:extLst>
          </p:cNvPr>
          <p:cNvSpPr/>
          <p:nvPr/>
        </p:nvSpPr>
        <p:spPr>
          <a:xfrm>
            <a:off x="899592" y="1811732"/>
            <a:ext cx="1846737" cy="14773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547664" y="-33160"/>
            <a:ext cx="703269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Análisis de viabilidad y riesgos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80</a:t>
            </a:fld>
            <a:endParaRPr lang="en-US" sz="1600" dirty="0">
              <a:solidFill>
                <a:schemeClr val="bg1"/>
              </a:solidFill>
              <a:latin typeface="Arial" panose="020B0604020202020204" pitchFamily="34" charset="0"/>
              <a:cs typeface="Arial" panose="020B0604020202020204" pitchFamily="34" charset="0"/>
            </a:endParaRPr>
          </a:p>
        </p:txBody>
      </p:sp>
      <p:sp>
        <p:nvSpPr>
          <p:cNvPr id="13" name="CuadroTexto 2"/>
          <p:cNvSpPr txBox="1"/>
          <p:nvPr/>
        </p:nvSpPr>
        <p:spPr>
          <a:xfrm>
            <a:off x="827965" y="2228376"/>
            <a:ext cx="1943100" cy="584775"/>
          </a:xfrm>
          <a:prstGeom prst="rect">
            <a:avLst/>
          </a:prstGeom>
          <a:noFill/>
        </p:spPr>
        <p:txBody>
          <a:bodyPr wrap="square" rtlCol="0">
            <a:spAutoFit/>
          </a:bodyPr>
          <a:lstStyle/>
          <a:p>
            <a:pPr algn="ctr"/>
            <a:r>
              <a:rPr lang="es-ES" sz="1600" b="1" dirty="0">
                <a:solidFill>
                  <a:srgbClr val="C00000"/>
                </a:solidFill>
                <a:latin typeface="Arial" panose="020B0604020202020204" pitchFamily="34" charset="0"/>
                <a:cs typeface="Arial" panose="020B0604020202020204" pitchFamily="34" charset="0"/>
              </a:rPr>
              <a:t>Predecibles y conocidos </a:t>
            </a:r>
          </a:p>
        </p:txBody>
      </p:sp>
      <p:sp>
        <p:nvSpPr>
          <p:cNvPr id="14" name="CuadroTexto 7"/>
          <p:cNvSpPr txBox="1"/>
          <p:nvPr/>
        </p:nvSpPr>
        <p:spPr>
          <a:xfrm>
            <a:off x="822984" y="4014255"/>
            <a:ext cx="1943100" cy="338554"/>
          </a:xfrm>
          <a:prstGeom prst="rect">
            <a:avLst/>
          </a:prstGeom>
          <a:noFill/>
        </p:spPr>
        <p:txBody>
          <a:bodyPr wrap="square" rtlCol="0">
            <a:spAutoFit/>
          </a:bodyPr>
          <a:lstStyle/>
          <a:p>
            <a:pPr algn="ctr"/>
            <a:r>
              <a:rPr lang="es-ES" sz="1600" b="1" dirty="0">
                <a:solidFill>
                  <a:srgbClr val="C00000"/>
                </a:solidFill>
                <a:latin typeface="Arial" panose="020B0604020202020204" pitchFamily="34" charset="0"/>
                <a:cs typeface="Arial" panose="020B0604020202020204" pitchFamily="34" charset="0"/>
              </a:rPr>
              <a:t>Predecibles</a:t>
            </a:r>
          </a:p>
        </p:txBody>
      </p:sp>
      <p:sp>
        <p:nvSpPr>
          <p:cNvPr id="15" name="CuadroTexto 8"/>
          <p:cNvSpPr txBox="1"/>
          <p:nvPr/>
        </p:nvSpPr>
        <p:spPr>
          <a:xfrm>
            <a:off x="803229" y="5770379"/>
            <a:ext cx="1943100" cy="338554"/>
          </a:xfrm>
          <a:prstGeom prst="rect">
            <a:avLst/>
          </a:prstGeom>
          <a:noFill/>
        </p:spPr>
        <p:txBody>
          <a:bodyPr wrap="square" rtlCol="0">
            <a:spAutoFit/>
          </a:bodyPr>
          <a:lstStyle/>
          <a:p>
            <a:pPr algn="ctr"/>
            <a:r>
              <a:rPr lang="es-ES" sz="1600" b="1" dirty="0">
                <a:solidFill>
                  <a:srgbClr val="C00000"/>
                </a:solidFill>
                <a:latin typeface="Arial" panose="020B0604020202020204" pitchFamily="34" charset="0"/>
                <a:cs typeface="Arial" panose="020B0604020202020204" pitchFamily="34" charset="0"/>
              </a:rPr>
              <a:t>Impredecibles </a:t>
            </a:r>
            <a:endParaRPr lang="es-ES" sz="1600" b="1" dirty="0">
              <a:solidFill>
                <a:srgbClr val="C00000"/>
              </a:solidFill>
              <a:effectLst/>
              <a:latin typeface="Arial" panose="020B0604020202020204" pitchFamily="34" charset="0"/>
              <a:cs typeface="Arial" panose="020B0604020202020204" pitchFamily="34" charset="0"/>
            </a:endParaRPr>
          </a:p>
        </p:txBody>
      </p:sp>
      <p:sp>
        <p:nvSpPr>
          <p:cNvPr id="16" name="CuadroTexto 4"/>
          <p:cNvSpPr txBox="1"/>
          <p:nvPr/>
        </p:nvSpPr>
        <p:spPr>
          <a:xfrm>
            <a:off x="2787576" y="1940807"/>
            <a:ext cx="5888880" cy="147732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s-ES" sz="1600" dirty="0">
                <a:latin typeface="Arial" panose="020B0604020202020204" pitchFamily="34" charset="0"/>
                <a:cs typeface="Arial" panose="020B0604020202020204" pitchFamily="34" charset="0"/>
              </a:rPr>
              <a:t>Se pueden identificar analizando el </a:t>
            </a:r>
            <a:r>
              <a:rPr lang="es-ES" sz="1600" b="1" dirty="0">
                <a:latin typeface="Arial" panose="020B0604020202020204" pitchFamily="34" charset="0"/>
                <a:cs typeface="Arial" panose="020B0604020202020204" pitchFamily="34" charset="0"/>
              </a:rPr>
              <a:t>proyecto y su entorno</a:t>
            </a:r>
            <a:r>
              <a:rPr lang="es-ES" sz="1600" dirty="0">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s-ES" sz="1600" b="1" dirty="0">
                <a:latin typeface="Arial" panose="020B0604020202020204" pitchFamily="34" charset="0"/>
                <a:cs typeface="Arial" panose="020B0604020202020204" pitchFamily="34" charset="0"/>
              </a:rPr>
              <a:t>Se puede estimar </a:t>
            </a:r>
            <a:r>
              <a:rPr lang="es-ES" sz="1600" dirty="0">
                <a:latin typeface="Arial" panose="020B0604020202020204" pitchFamily="34" charset="0"/>
                <a:cs typeface="Arial" panose="020B0604020202020204" pitchFamily="34" charset="0"/>
              </a:rPr>
              <a:t>su probabilidad de ocurrencia y el daño que pueden ocasionar.</a:t>
            </a:r>
          </a:p>
          <a:p>
            <a:pPr marL="285750" indent="-285750">
              <a:spcBef>
                <a:spcPts val="600"/>
              </a:spcBef>
              <a:buFont typeface="Arial" panose="020B0604020202020204" pitchFamily="34" charset="0"/>
              <a:buChar char="•"/>
            </a:pPr>
            <a:r>
              <a:rPr lang="es-ES" sz="1600" dirty="0">
                <a:latin typeface="Arial" panose="020B0604020202020204" pitchFamily="34" charset="0"/>
                <a:cs typeface="Arial" panose="020B0604020202020204" pitchFamily="34" charset="0"/>
              </a:rPr>
              <a:t>Se sabe </a:t>
            </a:r>
            <a:r>
              <a:rPr lang="es-ES" sz="1600" b="1" dirty="0">
                <a:latin typeface="Arial" panose="020B0604020202020204" pitchFamily="34" charset="0"/>
                <a:cs typeface="Arial" panose="020B0604020202020204" pitchFamily="34" charset="0"/>
              </a:rPr>
              <a:t>cómo se pueden tratar</a:t>
            </a:r>
            <a:r>
              <a:rPr lang="es-ES" sz="1600" dirty="0">
                <a:latin typeface="Arial" panose="020B0604020202020204" pitchFamily="34" charset="0"/>
                <a:cs typeface="Arial" panose="020B0604020202020204" pitchFamily="34" charset="0"/>
              </a:rPr>
              <a:t>. </a:t>
            </a:r>
          </a:p>
          <a:p>
            <a:endParaRPr lang="es-ES" sz="1600" dirty="0">
              <a:latin typeface="Arial" panose="020B0604020202020204" pitchFamily="34" charset="0"/>
              <a:cs typeface="Arial" panose="020B0604020202020204" pitchFamily="34" charset="0"/>
            </a:endParaRPr>
          </a:p>
        </p:txBody>
      </p:sp>
      <p:sp>
        <p:nvSpPr>
          <p:cNvPr id="17" name="CuadroTexto 6"/>
          <p:cNvSpPr txBox="1"/>
          <p:nvPr/>
        </p:nvSpPr>
        <p:spPr>
          <a:xfrm>
            <a:off x="3075608" y="3786447"/>
            <a:ext cx="5888880" cy="830997"/>
          </a:xfrm>
          <a:prstGeom prst="rect">
            <a:avLst/>
          </a:prstGeom>
          <a:noFill/>
        </p:spPr>
        <p:txBody>
          <a:bodyPr wrap="square" rtlCol="0">
            <a:spAutoFit/>
          </a:bodyPr>
          <a:lstStyle/>
          <a:p>
            <a:pPr>
              <a:buClr>
                <a:srgbClr val="008000"/>
              </a:buClr>
            </a:pPr>
            <a:r>
              <a:rPr lang="es-ES" sz="1600" dirty="0">
                <a:latin typeface="Arial" panose="020B0604020202020204" pitchFamily="34" charset="0"/>
                <a:cs typeface="Arial" panose="020B0604020202020204" pitchFamily="34" charset="0"/>
              </a:rPr>
              <a:t>Se pueden intuir </a:t>
            </a:r>
            <a:r>
              <a:rPr lang="es-ES" sz="1600" b="1" dirty="0">
                <a:latin typeface="Arial" panose="020B0604020202020204" pitchFamily="34" charset="0"/>
                <a:cs typeface="Arial" panose="020B0604020202020204" pitchFamily="34" charset="0"/>
              </a:rPr>
              <a:t>a partir de la experiencia</a:t>
            </a:r>
            <a:r>
              <a:rPr lang="es-ES" sz="1600" dirty="0">
                <a:latin typeface="Arial" panose="020B0604020202020204" pitchFamily="34" charset="0"/>
                <a:cs typeface="Arial" panose="020B0604020202020204" pitchFamily="34" charset="0"/>
              </a:rPr>
              <a:t> en otros proyectos, pero no se puede estimar la probabilidad de ocurrencia. </a:t>
            </a:r>
          </a:p>
        </p:txBody>
      </p:sp>
      <p:sp>
        <p:nvSpPr>
          <p:cNvPr id="18" name="CuadroTexto 9"/>
          <p:cNvSpPr txBox="1"/>
          <p:nvPr/>
        </p:nvSpPr>
        <p:spPr>
          <a:xfrm>
            <a:off x="3106369" y="5647268"/>
            <a:ext cx="5888880" cy="584775"/>
          </a:xfrm>
          <a:prstGeom prst="rect">
            <a:avLst/>
          </a:prstGeom>
          <a:noFill/>
        </p:spPr>
        <p:txBody>
          <a:bodyPr wrap="square" rtlCol="0">
            <a:spAutoFit/>
          </a:bodyPr>
          <a:lstStyle/>
          <a:p>
            <a:pPr>
              <a:buClr>
                <a:srgbClr val="008000"/>
              </a:buClr>
            </a:pPr>
            <a:r>
              <a:rPr lang="es-ES" sz="1600" dirty="0">
                <a:latin typeface="Arial" panose="020B0604020202020204" pitchFamily="34" charset="0"/>
                <a:cs typeface="Arial" panose="020B0604020202020204" pitchFamily="34" charset="0"/>
              </a:rPr>
              <a:t>Pueden ocurrir, pero son muy </a:t>
            </a:r>
            <a:r>
              <a:rPr lang="es-ES" sz="1600" b="1" dirty="0">
                <a:latin typeface="Arial" panose="020B0604020202020204" pitchFamily="34" charset="0"/>
                <a:cs typeface="Arial" panose="020B0604020202020204" pitchFamily="34" charset="0"/>
              </a:rPr>
              <a:t>difíciles de identificar </a:t>
            </a:r>
            <a:r>
              <a:rPr lang="es-ES" sz="1600" dirty="0">
                <a:latin typeface="Arial" panose="020B0604020202020204" pitchFamily="34" charset="0"/>
                <a:cs typeface="Arial" panose="020B0604020202020204" pitchFamily="34" charset="0"/>
              </a:rPr>
              <a:t>con anticipación. </a:t>
            </a:r>
          </a:p>
        </p:txBody>
      </p:sp>
      <p:sp>
        <p:nvSpPr>
          <p:cNvPr id="24" name="23 CuadroTexto"/>
          <p:cNvSpPr txBox="1"/>
          <p:nvPr/>
        </p:nvSpPr>
        <p:spPr>
          <a:xfrm>
            <a:off x="3761702" y="791126"/>
            <a:ext cx="1584088"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Riesgos</a:t>
            </a:r>
          </a:p>
        </p:txBody>
      </p:sp>
      <p:sp>
        <p:nvSpPr>
          <p:cNvPr id="5" name="Rectángulo 4">
            <a:extLst>
              <a:ext uri="{FF2B5EF4-FFF2-40B4-BE49-F238E27FC236}">
                <a16:creationId xmlns:a16="http://schemas.microsoft.com/office/drawing/2014/main" id="{C3F10BA9-A4EC-444F-9EC7-F3DFC9BC1C7C}"/>
              </a:ext>
            </a:extLst>
          </p:cNvPr>
          <p:cNvSpPr/>
          <p:nvPr/>
        </p:nvSpPr>
        <p:spPr>
          <a:xfrm>
            <a:off x="899592" y="1806300"/>
            <a:ext cx="8064896" cy="14881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ángulo 19">
            <a:extLst>
              <a:ext uri="{FF2B5EF4-FFF2-40B4-BE49-F238E27FC236}">
                <a16:creationId xmlns:a16="http://schemas.microsoft.com/office/drawing/2014/main" id="{D89A2839-BD16-4941-B10A-5F861DDAC1B0}"/>
              </a:ext>
            </a:extLst>
          </p:cNvPr>
          <p:cNvSpPr/>
          <p:nvPr/>
        </p:nvSpPr>
        <p:spPr>
          <a:xfrm>
            <a:off x="899592" y="3468136"/>
            <a:ext cx="8064896" cy="14881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ángulo 20">
            <a:extLst>
              <a:ext uri="{FF2B5EF4-FFF2-40B4-BE49-F238E27FC236}">
                <a16:creationId xmlns:a16="http://schemas.microsoft.com/office/drawing/2014/main" id="{E41E6A71-8CDE-46E7-BD3E-28742AE168A0}"/>
              </a:ext>
            </a:extLst>
          </p:cNvPr>
          <p:cNvSpPr/>
          <p:nvPr/>
        </p:nvSpPr>
        <p:spPr>
          <a:xfrm>
            <a:off x="899592" y="5195560"/>
            <a:ext cx="8064896" cy="14881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269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D9944BF7-E5C0-454B-B7CB-41C70B501624}"/>
              </a:ext>
            </a:extLst>
          </p:cNvPr>
          <p:cNvSpPr/>
          <p:nvPr/>
        </p:nvSpPr>
        <p:spPr>
          <a:xfrm>
            <a:off x="938662" y="1870904"/>
            <a:ext cx="1846737" cy="101477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a:extLst>
              <a:ext uri="{FF2B5EF4-FFF2-40B4-BE49-F238E27FC236}">
                <a16:creationId xmlns:a16="http://schemas.microsoft.com/office/drawing/2014/main" id="{5B70F922-E5D9-49BF-94C1-914ACA68E619}"/>
              </a:ext>
            </a:extLst>
          </p:cNvPr>
          <p:cNvSpPr/>
          <p:nvPr/>
        </p:nvSpPr>
        <p:spPr>
          <a:xfrm>
            <a:off x="3779912" y="1877575"/>
            <a:ext cx="1846737" cy="10081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ángulo 32">
            <a:extLst>
              <a:ext uri="{FF2B5EF4-FFF2-40B4-BE49-F238E27FC236}">
                <a16:creationId xmlns:a16="http://schemas.microsoft.com/office/drawing/2014/main" id="{3B1FB511-228F-415F-A44B-E7341FD9BF07}"/>
              </a:ext>
            </a:extLst>
          </p:cNvPr>
          <p:cNvSpPr/>
          <p:nvPr/>
        </p:nvSpPr>
        <p:spPr>
          <a:xfrm>
            <a:off x="6667068" y="1870904"/>
            <a:ext cx="1846737" cy="100811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Forma en L"/>
          <p:cNvSpPr/>
          <p:nvPr/>
        </p:nvSpPr>
        <p:spPr>
          <a:xfrm rot="5400000">
            <a:off x="1098035" y="-1205419"/>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547664" y="-33160"/>
            <a:ext cx="703269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Análisis de viabilidad y riesgos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36511" y="6277872"/>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81</a:t>
            </a:fld>
            <a:endParaRPr lang="en-US" sz="1600" dirty="0">
              <a:solidFill>
                <a:schemeClr val="bg1"/>
              </a:solidFill>
              <a:latin typeface="Arial" panose="020B0604020202020204" pitchFamily="34" charset="0"/>
              <a:cs typeface="Arial" panose="020B0604020202020204" pitchFamily="34" charset="0"/>
            </a:endParaRPr>
          </a:p>
        </p:txBody>
      </p:sp>
      <p:sp>
        <p:nvSpPr>
          <p:cNvPr id="24" name="23 CuadroTexto"/>
          <p:cNvSpPr txBox="1"/>
          <p:nvPr/>
        </p:nvSpPr>
        <p:spPr>
          <a:xfrm>
            <a:off x="3131932" y="772565"/>
            <a:ext cx="3780202" cy="523220"/>
          </a:xfrm>
          <a:prstGeom prst="rect">
            <a:avLst/>
          </a:prstGeom>
          <a:noFill/>
        </p:spPr>
        <p:txBody>
          <a:bodyPr wrap="none" rtlCol="0">
            <a:spAutoFit/>
          </a:bodyPr>
          <a:lstStyle/>
          <a:p>
            <a:r>
              <a:rPr lang="es-ES" sz="2800" b="1" u="sng">
                <a:solidFill>
                  <a:schemeClr val="accent3">
                    <a:lumMod val="50000"/>
                  </a:schemeClr>
                </a:solidFill>
                <a:latin typeface="Arial" panose="020B0604020202020204" pitchFamily="34" charset="0"/>
                <a:cs typeface="Arial" panose="020B0604020202020204" pitchFamily="34" charset="0"/>
              </a:rPr>
              <a:t>Plan de contingencia</a:t>
            </a:r>
            <a:endParaRPr lang="es-ES" sz="2800" b="1" u="sng" dirty="0">
              <a:solidFill>
                <a:schemeClr val="accent3">
                  <a:lumMod val="50000"/>
                </a:schemeClr>
              </a:solidFill>
              <a:latin typeface="Arial" panose="020B0604020202020204" pitchFamily="34" charset="0"/>
              <a:cs typeface="Arial" panose="020B0604020202020204" pitchFamily="34" charset="0"/>
            </a:endParaRPr>
          </a:p>
        </p:txBody>
      </p:sp>
      <p:sp>
        <p:nvSpPr>
          <p:cNvPr id="19" name="3 CuadroTexto">
            <a:extLst>
              <a:ext uri="{FF2B5EF4-FFF2-40B4-BE49-F238E27FC236}">
                <a16:creationId xmlns:a16="http://schemas.microsoft.com/office/drawing/2014/main" id="{50E10801-B7CF-46C1-B086-FBFD94EAC035}"/>
              </a:ext>
            </a:extLst>
          </p:cNvPr>
          <p:cNvSpPr txBox="1"/>
          <p:nvPr/>
        </p:nvSpPr>
        <p:spPr>
          <a:xfrm>
            <a:off x="3906872" y="2010329"/>
            <a:ext cx="1811327" cy="646331"/>
          </a:xfrm>
          <a:prstGeom prst="rect">
            <a:avLst/>
          </a:prstGeom>
          <a:noFill/>
        </p:spPr>
        <p:txBody>
          <a:bodyPr wrap="square" rtlCol="0">
            <a:spAutoFit/>
          </a:bodyPr>
          <a:lstStyle/>
          <a:p>
            <a:r>
              <a:rPr lang="es-ES" b="1" dirty="0">
                <a:solidFill>
                  <a:srgbClr val="C00000"/>
                </a:solidFill>
                <a:latin typeface="Arial" panose="020B0604020202020204" pitchFamily="34" charset="0"/>
                <a:cs typeface="Arial" panose="020B0604020202020204" pitchFamily="34" charset="0"/>
              </a:rPr>
              <a:t>Plan de contingencia</a:t>
            </a:r>
          </a:p>
        </p:txBody>
      </p:sp>
      <p:sp>
        <p:nvSpPr>
          <p:cNvPr id="20" name="24 CuadroTexto">
            <a:extLst>
              <a:ext uri="{FF2B5EF4-FFF2-40B4-BE49-F238E27FC236}">
                <a16:creationId xmlns:a16="http://schemas.microsoft.com/office/drawing/2014/main" id="{4E5105F7-CA14-44E1-B07A-BE923F4B3C8F}"/>
              </a:ext>
            </a:extLst>
          </p:cNvPr>
          <p:cNvSpPr txBox="1"/>
          <p:nvPr/>
        </p:nvSpPr>
        <p:spPr>
          <a:xfrm>
            <a:off x="1065910" y="2055502"/>
            <a:ext cx="1440160" cy="646331"/>
          </a:xfrm>
          <a:prstGeom prst="rect">
            <a:avLst/>
          </a:prstGeom>
          <a:noFill/>
        </p:spPr>
        <p:txBody>
          <a:bodyPr wrap="square" rtlCol="0">
            <a:spAutoFit/>
          </a:bodyPr>
          <a:lstStyle/>
          <a:p>
            <a:r>
              <a:rPr lang="es-ES" b="1" dirty="0">
                <a:solidFill>
                  <a:srgbClr val="C00000"/>
                </a:solidFill>
                <a:latin typeface="Arial" panose="020B0604020202020204" pitchFamily="34" charset="0"/>
                <a:cs typeface="Arial" panose="020B0604020202020204" pitchFamily="34" charset="0"/>
              </a:rPr>
              <a:t>Identificar riesgos</a:t>
            </a:r>
          </a:p>
        </p:txBody>
      </p:sp>
      <p:cxnSp>
        <p:nvCxnSpPr>
          <p:cNvPr id="21" name="26 Conector recto de flecha">
            <a:extLst>
              <a:ext uri="{FF2B5EF4-FFF2-40B4-BE49-F238E27FC236}">
                <a16:creationId xmlns:a16="http://schemas.microsoft.com/office/drawing/2014/main" id="{C4FB0088-1531-4F90-9259-1DB93C69FDA1}"/>
              </a:ext>
            </a:extLst>
          </p:cNvPr>
          <p:cNvCxnSpPr>
            <a:cxnSpLocks/>
          </p:cNvCxnSpPr>
          <p:nvPr/>
        </p:nvCxnSpPr>
        <p:spPr>
          <a:xfrm>
            <a:off x="2777422" y="2378667"/>
            <a:ext cx="873289"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28 CuadroTexto">
            <a:extLst>
              <a:ext uri="{FF2B5EF4-FFF2-40B4-BE49-F238E27FC236}">
                <a16:creationId xmlns:a16="http://schemas.microsoft.com/office/drawing/2014/main" id="{FA80DE60-4047-46E3-8395-FA75A38CC6B2}"/>
              </a:ext>
            </a:extLst>
          </p:cNvPr>
          <p:cNvSpPr txBox="1"/>
          <p:nvPr/>
        </p:nvSpPr>
        <p:spPr>
          <a:xfrm>
            <a:off x="6821778" y="2010327"/>
            <a:ext cx="2019692" cy="646331"/>
          </a:xfrm>
          <a:prstGeom prst="rect">
            <a:avLst/>
          </a:prstGeom>
          <a:noFill/>
        </p:spPr>
        <p:txBody>
          <a:bodyPr wrap="square" rtlCol="0">
            <a:spAutoFit/>
          </a:bodyPr>
          <a:lstStyle/>
          <a:p>
            <a:r>
              <a:rPr lang="es-ES" b="1" dirty="0">
                <a:solidFill>
                  <a:srgbClr val="C00000"/>
                </a:solidFill>
                <a:latin typeface="Arial" panose="020B0604020202020204" pitchFamily="34" charset="0"/>
                <a:cs typeface="Arial" panose="020B0604020202020204" pitchFamily="34" charset="0"/>
              </a:rPr>
              <a:t>Reducción o eliminación</a:t>
            </a:r>
          </a:p>
        </p:txBody>
      </p:sp>
      <p:cxnSp>
        <p:nvCxnSpPr>
          <p:cNvPr id="26" name="26 Conector recto de flecha">
            <a:extLst>
              <a:ext uri="{FF2B5EF4-FFF2-40B4-BE49-F238E27FC236}">
                <a16:creationId xmlns:a16="http://schemas.microsoft.com/office/drawing/2014/main" id="{991C4517-5EAB-4091-8F1F-3394ABF831FC}"/>
              </a:ext>
            </a:extLst>
          </p:cNvPr>
          <p:cNvCxnSpPr>
            <a:cxnSpLocks/>
          </p:cNvCxnSpPr>
          <p:nvPr/>
        </p:nvCxnSpPr>
        <p:spPr>
          <a:xfrm>
            <a:off x="5718199" y="2333493"/>
            <a:ext cx="873289"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4" name="24 CuadroTexto">
            <a:extLst>
              <a:ext uri="{FF2B5EF4-FFF2-40B4-BE49-F238E27FC236}">
                <a16:creationId xmlns:a16="http://schemas.microsoft.com/office/drawing/2014/main" id="{5BE3B653-5DDB-4EDE-8198-615D99F258E8}"/>
              </a:ext>
            </a:extLst>
          </p:cNvPr>
          <p:cNvSpPr txBox="1"/>
          <p:nvPr/>
        </p:nvSpPr>
        <p:spPr>
          <a:xfrm>
            <a:off x="2060926" y="3558433"/>
            <a:ext cx="1440160" cy="369332"/>
          </a:xfrm>
          <a:prstGeom prst="rect">
            <a:avLst/>
          </a:prstGeom>
          <a:noFill/>
        </p:spPr>
        <p:txBody>
          <a:bodyPr wrap="square" rtlCol="0">
            <a:spAutoFit/>
          </a:bodyPr>
          <a:lstStyle/>
          <a:p>
            <a:r>
              <a:rPr lang="es-ES" b="1">
                <a:solidFill>
                  <a:srgbClr val="C00000"/>
                </a:solidFill>
                <a:latin typeface="Arial" panose="020B0604020202020204" pitchFamily="34" charset="0"/>
                <a:cs typeface="Arial" panose="020B0604020202020204" pitchFamily="34" charset="0"/>
              </a:rPr>
              <a:t>Riesgo</a:t>
            </a:r>
            <a:endParaRPr lang="es-ES" b="1" dirty="0">
              <a:solidFill>
                <a:srgbClr val="C00000"/>
              </a:solidFill>
              <a:latin typeface="Arial" panose="020B0604020202020204" pitchFamily="34" charset="0"/>
              <a:cs typeface="Arial" panose="020B0604020202020204" pitchFamily="34" charset="0"/>
            </a:endParaRPr>
          </a:p>
        </p:txBody>
      </p:sp>
      <p:sp>
        <p:nvSpPr>
          <p:cNvPr id="35" name="24 CuadroTexto">
            <a:extLst>
              <a:ext uri="{FF2B5EF4-FFF2-40B4-BE49-F238E27FC236}">
                <a16:creationId xmlns:a16="http://schemas.microsoft.com/office/drawing/2014/main" id="{EF980CA5-3D07-4BC4-94A3-CC4949F2480D}"/>
              </a:ext>
            </a:extLst>
          </p:cNvPr>
          <p:cNvSpPr txBox="1"/>
          <p:nvPr/>
        </p:nvSpPr>
        <p:spPr>
          <a:xfrm>
            <a:off x="950016" y="4076946"/>
            <a:ext cx="1440160" cy="369332"/>
          </a:xfrm>
          <a:prstGeom prst="rect">
            <a:avLst/>
          </a:prstGeom>
          <a:noFill/>
        </p:spPr>
        <p:txBody>
          <a:bodyPr wrap="square" rtlCol="0">
            <a:spAutoFit/>
          </a:bodyPr>
          <a:lstStyle/>
          <a:p>
            <a:r>
              <a:rPr lang="es-ES">
                <a:latin typeface="Arial" panose="020B0604020202020204" pitchFamily="34" charset="0"/>
                <a:cs typeface="Arial" panose="020B0604020202020204" pitchFamily="34" charset="0"/>
              </a:rPr>
              <a:t>Tipo</a:t>
            </a:r>
            <a:endParaRPr lang="es-ES" dirty="0">
              <a:latin typeface="Arial" panose="020B0604020202020204" pitchFamily="34" charset="0"/>
              <a:cs typeface="Arial" panose="020B0604020202020204" pitchFamily="34" charset="0"/>
            </a:endParaRPr>
          </a:p>
        </p:txBody>
      </p:sp>
      <p:sp>
        <p:nvSpPr>
          <p:cNvPr id="36" name="24 CuadroTexto">
            <a:extLst>
              <a:ext uri="{FF2B5EF4-FFF2-40B4-BE49-F238E27FC236}">
                <a16:creationId xmlns:a16="http://schemas.microsoft.com/office/drawing/2014/main" id="{A0111441-CAE8-4EA7-9472-79C9703300B0}"/>
              </a:ext>
            </a:extLst>
          </p:cNvPr>
          <p:cNvSpPr txBox="1"/>
          <p:nvPr/>
        </p:nvSpPr>
        <p:spPr>
          <a:xfrm>
            <a:off x="1868786" y="4031202"/>
            <a:ext cx="1744237" cy="369332"/>
          </a:xfrm>
          <a:prstGeom prst="rect">
            <a:avLst/>
          </a:prstGeom>
          <a:noFill/>
        </p:spPr>
        <p:txBody>
          <a:bodyPr wrap="square" rtlCol="0">
            <a:spAutoFit/>
          </a:bodyPr>
          <a:lstStyle/>
          <a:p>
            <a:r>
              <a:rPr lang="es-ES">
                <a:latin typeface="Arial" panose="020B0604020202020204" pitchFamily="34" charset="0"/>
                <a:cs typeface="Arial" panose="020B0604020202020204" pitchFamily="34" charset="0"/>
              </a:rPr>
              <a:t>Descripción</a:t>
            </a:r>
            <a:endParaRPr lang="es-ES" dirty="0">
              <a:latin typeface="Arial" panose="020B0604020202020204" pitchFamily="34" charset="0"/>
              <a:cs typeface="Arial" panose="020B0604020202020204" pitchFamily="34" charset="0"/>
            </a:endParaRPr>
          </a:p>
        </p:txBody>
      </p:sp>
      <p:sp>
        <p:nvSpPr>
          <p:cNvPr id="37" name="24 CuadroTexto">
            <a:extLst>
              <a:ext uri="{FF2B5EF4-FFF2-40B4-BE49-F238E27FC236}">
                <a16:creationId xmlns:a16="http://schemas.microsoft.com/office/drawing/2014/main" id="{0E61A3FB-C4EB-4287-8306-4B8A5B2170B2}"/>
              </a:ext>
            </a:extLst>
          </p:cNvPr>
          <p:cNvSpPr txBox="1"/>
          <p:nvPr/>
        </p:nvSpPr>
        <p:spPr>
          <a:xfrm>
            <a:off x="3436622" y="4039486"/>
            <a:ext cx="2430287" cy="369332"/>
          </a:xfrm>
          <a:prstGeom prst="rect">
            <a:avLst/>
          </a:prstGeom>
          <a:noFill/>
        </p:spPr>
        <p:txBody>
          <a:bodyPr wrap="square" rtlCol="0">
            <a:spAutoFit/>
          </a:bodyPr>
          <a:lstStyle/>
          <a:p>
            <a:r>
              <a:rPr lang="es-ES">
                <a:latin typeface="Arial" panose="020B0604020202020204" pitchFamily="34" charset="0"/>
                <a:cs typeface="Arial" panose="020B0604020202020204" pitchFamily="34" charset="0"/>
              </a:rPr>
              <a:t>Ganancia</a:t>
            </a:r>
            <a:endParaRPr lang="es-ES" dirty="0">
              <a:latin typeface="Arial" panose="020B0604020202020204" pitchFamily="34" charset="0"/>
              <a:cs typeface="Arial" panose="020B0604020202020204" pitchFamily="34" charset="0"/>
            </a:endParaRPr>
          </a:p>
        </p:txBody>
      </p:sp>
      <p:sp>
        <p:nvSpPr>
          <p:cNvPr id="38" name="24 CuadroTexto">
            <a:extLst>
              <a:ext uri="{FF2B5EF4-FFF2-40B4-BE49-F238E27FC236}">
                <a16:creationId xmlns:a16="http://schemas.microsoft.com/office/drawing/2014/main" id="{16C48340-F6F6-4CEA-8C3C-3B896E5BB852}"/>
              </a:ext>
            </a:extLst>
          </p:cNvPr>
          <p:cNvSpPr txBox="1"/>
          <p:nvPr/>
        </p:nvSpPr>
        <p:spPr>
          <a:xfrm>
            <a:off x="5721533" y="3506870"/>
            <a:ext cx="2796201" cy="369332"/>
          </a:xfrm>
          <a:prstGeom prst="rect">
            <a:avLst/>
          </a:prstGeom>
          <a:noFill/>
        </p:spPr>
        <p:txBody>
          <a:bodyPr wrap="square" rtlCol="0">
            <a:spAutoFit/>
          </a:bodyPr>
          <a:lstStyle/>
          <a:p>
            <a:r>
              <a:rPr lang="es-ES" b="1">
                <a:solidFill>
                  <a:srgbClr val="C00000"/>
                </a:solidFill>
                <a:latin typeface="Arial" panose="020B0604020202020204" pitchFamily="34" charset="0"/>
                <a:cs typeface="Arial" panose="020B0604020202020204" pitchFamily="34" charset="0"/>
              </a:rPr>
              <a:t>Plan de contingencia</a:t>
            </a:r>
            <a:endParaRPr lang="es-ES" b="1" dirty="0">
              <a:solidFill>
                <a:srgbClr val="C0000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CC919DE2-128A-4B1A-BF26-C745350B6730}"/>
              </a:ext>
            </a:extLst>
          </p:cNvPr>
          <p:cNvSpPr/>
          <p:nvPr/>
        </p:nvSpPr>
        <p:spPr>
          <a:xfrm>
            <a:off x="806012" y="3384838"/>
            <a:ext cx="3905016" cy="614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ángulo 38">
            <a:extLst>
              <a:ext uri="{FF2B5EF4-FFF2-40B4-BE49-F238E27FC236}">
                <a16:creationId xmlns:a16="http://schemas.microsoft.com/office/drawing/2014/main" id="{2C8095F4-836D-4693-B58E-DCFA28FF5D87}"/>
              </a:ext>
            </a:extLst>
          </p:cNvPr>
          <p:cNvSpPr/>
          <p:nvPr/>
        </p:nvSpPr>
        <p:spPr>
          <a:xfrm>
            <a:off x="806011" y="3398036"/>
            <a:ext cx="8302493" cy="2063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ángulo 39">
            <a:extLst>
              <a:ext uri="{FF2B5EF4-FFF2-40B4-BE49-F238E27FC236}">
                <a16:creationId xmlns:a16="http://schemas.microsoft.com/office/drawing/2014/main" id="{87923C47-2B99-4BD9-A1CB-78C482439F4F}"/>
              </a:ext>
            </a:extLst>
          </p:cNvPr>
          <p:cNvSpPr/>
          <p:nvPr/>
        </p:nvSpPr>
        <p:spPr>
          <a:xfrm>
            <a:off x="3417440" y="3999275"/>
            <a:ext cx="1293588" cy="145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ángulo 40">
            <a:extLst>
              <a:ext uri="{FF2B5EF4-FFF2-40B4-BE49-F238E27FC236}">
                <a16:creationId xmlns:a16="http://schemas.microsoft.com/office/drawing/2014/main" id="{BCB4EAF1-2799-4D22-A885-ACC3C6F6DA4D}"/>
              </a:ext>
            </a:extLst>
          </p:cNvPr>
          <p:cNvSpPr/>
          <p:nvPr/>
        </p:nvSpPr>
        <p:spPr>
          <a:xfrm>
            <a:off x="4711028" y="3394074"/>
            <a:ext cx="4397476" cy="2057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a:extLst>
              <a:ext uri="{FF2B5EF4-FFF2-40B4-BE49-F238E27FC236}">
                <a16:creationId xmlns:a16="http://schemas.microsoft.com/office/drawing/2014/main" id="{B775C65E-430F-47C0-84C7-84F433B3037E}"/>
              </a:ext>
            </a:extLst>
          </p:cNvPr>
          <p:cNvSpPr/>
          <p:nvPr/>
        </p:nvSpPr>
        <p:spPr>
          <a:xfrm>
            <a:off x="806009" y="3416376"/>
            <a:ext cx="8302493" cy="10299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recto 9">
            <a:extLst>
              <a:ext uri="{FF2B5EF4-FFF2-40B4-BE49-F238E27FC236}">
                <a16:creationId xmlns:a16="http://schemas.microsoft.com/office/drawing/2014/main" id="{081B6DCC-DDF5-499D-A9C2-5EBAD125B144}"/>
              </a:ext>
            </a:extLst>
          </p:cNvPr>
          <p:cNvCxnSpPr/>
          <p:nvPr/>
        </p:nvCxnSpPr>
        <p:spPr>
          <a:xfrm>
            <a:off x="1715770" y="3999275"/>
            <a:ext cx="0" cy="1474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A4442A2A-864C-41B5-864E-25CB3679310D}"/>
              </a:ext>
            </a:extLst>
          </p:cNvPr>
          <p:cNvCxnSpPr>
            <a:cxnSpLocks/>
          </p:cNvCxnSpPr>
          <p:nvPr/>
        </p:nvCxnSpPr>
        <p:spPr>
          <a:xfrm flipH="1">
            <a:off x="806009" y="4671672"/>
            <a:ext cx="8302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2DFE5535-9E23-43ED-AD82-F74705A0E152}"/>
              </a:ext>
            </a:extLst>
          </p:cNvPr>
          <p:cNvCxnSpPr>
            <a:cxnSpLocks/>
          </p:cNvCxnSpPr>
          <p:nvPr/>
        </p:nvCxnSpPr>
        <p:spPr>
          <a:xfrm flipH="1">
            <a:off x="806009" y="4959704"/>
            <a:ext cx="8302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C5B2B79A-6392-48DF-ABBE-86FBFC5AABE9}"/>
              </a:ext>
            </a:extLst>
          </p:cNvPr>
          <p:cNvCxnSpPr>
            <a:cxnSpLocks/>
          </p:cNvCxnSpPr>
          <p:nvPr/>
        </p:nvCxnSpPr>
        <p:spPr>
          <a:xfrm flipH="1">
            <a:off x="806009" y="5247736"/>
            <a:ext cx="83024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139E37D0-6FF6-4A0D-884A-87C3EDA5BDA8}"/>
              </a:ext>
            </a:extLst>
          </p:cNvPr>
          <p:cNvCxnSpPr/>
          <p:nvPr/>
        </p:nvCxnSpPr>
        <p:spPr>
          <a:xfrm>
            <a:off x="1327513" y="5589240"/>
            <a:ext cx="0" cy="493579"/>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B26F98AD-4B58-4AF3-A9EF-266BF1E809CF}"/>
              </a:ext>
            </a:extLst>
          </p:cNvPr>
          <p:cNvCxnSpPr/>
          <p:nvPr/>
        </p:nvCxnSpPr>
        <p:spPr>
          <a:xfrm>
            <a:off x="4326993" y="5589240"/>
            <a:ext cx="0" cy="493579"/>
          </a:xfrm>
          <a:prstGeom prst="straightConnector1">
            <a:avLst/>
          </a:pr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24 CuadroTexto">
            <a:extLst>
              <a:ext uri="{FF2B5EF4-FFF2-40B4-BE49-F238E27FC236}">
                <a16:creationId xmlns:a16="http://schemas.microsoft.com/office/drawing/2014/main" id="{3D9DB71C-690F-4406-A0B6-B03AE32D3ADE}"/>
              </a:ext>
            </a:extLst>
          </p:cNvPr>
          <p:cNvSpPr txBox="1"/>
          <p:nvPr/>
        </p:nvSpPr>
        <p:spPr>
          <a:xfrm>
            <a:off x="1050139" y="6094322"/>
            <a:ext cx="1957815" cy="369332"/>
          </a:xfrm>
          <a:prstGeom prst="rect">
            <a:avLst/>
          </a:prstGeom>
          <a:noFill/>
        </p:spPr>
        <p:txBody>
          <a:bodyPr wrap="square" rtlCol="0">
            <a:spAutoFit/>
          </a:bodyPr>
          <a:lstStyle/>
          <a:p>
            <a:r>
              <a:rPr lang="es-ES" b="1">
                <a:solidFill>
                  <a:schemeClr val="tx2">
                    <a:lumMod val="60000"/>
                    <a:lumOff val="40000"/>
                  </a:schemeClr>
                </a:solidFill>
                <a:latin typeface="Arial" panose="020B0604020202020204" pitchFamily="34" charset="0"/>
                <a:cs typeface="Arial" panose="020B0604020202020204" pitchFamily="34" charset="0"/>
              </a:rPr>
              <a:t>Alto/medio/bajo</a:t>
            </a:r>
            <a:endParaRPr lang="es-ES" b="1"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51" name="24 CuadroTexto">
            <a:extLst>
              <a:ext uri="{FF2B5EF4-FFF2-40B4-BE49-F238E27FC236}">
                <a16:creationId xmlns:a16="http://schemas.microsoft.com/office/drawing/2014/main" id="{499FE476-1E75-4E63-989C-8ADF973F3C23}"/>
              </a:ext>
            </a:extLst>
          </p:cNvPr>
          <p:cNvSpPr txBox="1"/>
          <p:nvPr/>
        </p:nvSpPr>
        <p:spPr>
          <a:xfrm>
            <a:off x="3436622" y="6091103"/>
            <a:ext cx="1957815" cy="369332"/>
          </a:xfrm>
          <a:prstGeom prst="rect">
            <a:avLst/>
          </a:prstGeom>
          <a:noFill/>
        </p:spPr>
        <p:txBody>
          <a:bodyPr wrap="square" rtlCol="0">
            <a:spAutoFit/>
          </a:bodyPr>
          <a:lstStyle/>
          <a:p>
            <a:r>
              <a:rPr lang="es-ES" b="1">
                <a:solidFill>
                  <a:schemeClr val="tx2">
                    <a:lumMod val="60000"/>
                    <a:lumOff val="40000"/>
                  </a:schemeClr>
                </a:solidFill>
                <a:latin typeface="Arial" panose="020B0604020202020204" pitchFamily="34" charset="0"/>
                <a:cs typeface="Arial" panose="020B0604020202020204" pitchFamily="34" charset="0"/>
              </a:rPr>
              <a:t>Alta/media/baja</a:t>
            </a:r>
            <a:endParaRPr lang="es-ES" b="1" dirty="0">
              <a:solidFill>
                <a:schemeClr val="tx2">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9561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latin typeface="Arial" panose="020B0604020202020204" pitchFamily="34" charset="0"/>
                <a:cs typeface="Arial" panose="020B0604020202020204" pitchFamily="34" charset="0"/>
              </a:rPr>
              <a:t>2.6. La evaluación económica de un proyecto</a:t>
            </a:r>
            <a:endParaRPr lang="es-ES" sz="2400" dirty="0">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82</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0892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83</a:t>
            </a:fld>
            <a:endParaRPr lang="en-US" sz="1600" dirty="0">
              <a:solidFill>
                <a:schemeClr val="bg1"/>
              </a:solidFill>
              <a:latin typeface="Arial" panose="020B0604020202020204" pitchFamily="34" charset="0"/>
              <a:cs typeface="Arial" panose="020B0604020202020204" pitchFamily="34" charset="0"/>
            </a:endParaRPr>
          </a:p>
        </p:txBody>
      </p:sp>
      <p:sp>
        <p:nvSpPr>
          <p:cNvPr id="8" name="CuadroTexto 1"/>
          <p:cNvSpPr txBox="1"/>
          <p:nvPr/>
        </p:nvSpPr>
        <p:spPr>
          <a:xfrm>
            <a:off x="912895" y="1196752"/>
            <a:ext cx="7907577" cy="5324535"/>
          </a:xfrm>
          <a:prstGeom prst="rect">
            <a:avLst/>
          </a:prstGeom>
          <a:noFill/>
        </p:spPr>
        <p:txBody>
          <a:bodyPr wrap="square" rtlCol="0">
            <a:spAutoFit/>
          </a:bodyPr>
          <a:lstStyle/>
          <a:p>
            <a:pPr lvl="0"/>
            <a:r>
              <a:rPr lang="es-ES" sz="1400" dirty="0">
                <a:latin typeface="Arial" panose="020B0604020202020204" pitchFamily="34" charset="0"/>
                <a:cs typeface="Arial" panose="020B0604020202020204" pitchFamily="34" charset="0"/>
              </a:rPr>
              <a:t>Básicamente hay dos enfoques para el cálculo de costes:</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Jerarquía descendente o “arriba-abajo”: </a:t>
            </a:r>
            <a:r>
              <a:rPr lang="es-ES" sz="1400" dirty="0">
                <a:latin typeface="Arial" panose="020B0604020202020204" pitchFamily="34" charset="0"/>
                <a:cs typeface="Arial" panose="020B0604020202020204" pitchFamily="34" charset="0"/>
              </a:rPr>
              <a:t>Primero se estiman los costes a nivel de sistema con todo lo que conlleve, y después tratar de obtener los costes de los subsistemas . Se utiliza en las fases iniciales, en la que no existe información de detalle, la estimación se basa en datos recogidos del histórico de otros proyectos.</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Jerarquía ascendente o “abajo-arriba”: </a:t>
            </a:r>
            <a:r>
              <a:rPr lang="es-ES" sz="1400" dirty="0">
                <a:latin typeface="Arial" panose="020B0604020202020204" pitchFamily="34" charset="0"/>
                <a:cs typeface="Arial" panose="020B0604020202020204" pitchFamily="34" charset="0"/>
              </a:rPr>
              <a:t>La estimación del coste total se determinan a partir del coste de los componentes del sistema. Se utiliza en fases más avanzadas en las que se dispone de datos más reales</a:t>
            </a:r>
            <a:r>
              <a:rPr lang="es-ES" sz="1400" b="1" i="1" dirty="0">
                <a:latin typeface="Arial" panose="020B0604020202020204" pitchFamily="34" charset="0"/>
                <a:cs typeface="Arial" panose="020B0604020202020204" pitchFamily="34" charset="0"/>
              </a:rPr>
              <a:t>.</a:t>
            </a:r>
            <a:endParaRPr lang="es-ES" sz="1200" b="1" i="1" dirty="0">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Como en un proyecto existen indeterminaciones en cuanto a tiempos, costos etc. En la práctica éstas se acotan mediante los siguientes métodos:</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Juicio de expertos: </a:t>
            </a:r>
            <a:r>
              <a:rPr lang="es-ES" sz="1400" dirty="0">
                <a:latin typeface="Arial" panose="020B0604020202020204" pitchFamily="34" charset="0"/>
                <a:cs typeface="Arial" panose="020B0604020202020204" pitchFamily="34" charset="0"/>
              </a:rPr>
              <a:t>El Jefe de Proyectos y los Jefes Técnicos utilizan su experiencia para guiar la estimación de los tiempos y costes de cada una de las tareas.</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Estimación por analogía</a:t>
            </a:r>
            <a:r>
              <a:rPr lang="es-ES" sz="1400" i="1" dirty="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Se basa en analizar y comparar los recursos utilizados en tareas similares a las del proyecto cuyo coste se quiere estimar. Intentamos comparar tareas similares, para ajustar personal (perfil), medios, tiempo y finalmente costes</a:t>
            </a:r>
            <a:r>
              <a:rPr lang="es-ES" sz="1600" dirty="0">
                <a:latin typeface="Arial" panose="020B0604020202020204" pitchFamily="34" charset="0"/>
                <a:cs typeface="Arial" panose="020B0604020202020204" pitchFamily="34" charset="0"/>
              </a:rPr>
              <a:t>.</a:t>
            </a:r>
          </a:p>
          <a:p>
            <a:pPr>
              <a:buClr>
                <a:srgbClr val="007700"/>
              </a:buClr>
            </a:pPr>
            <a:endParaRPr lang="es-ES" sz="1400" dirty="0">
              <a:latin typeface="Arial" panose="020B0604020202020204" pitchFamily="34" charset="0"/>
              <a:cs typeface="Arial" panose="020B0604020202020204" pitchFamily="34" charset="0"/>
            </a:endParaRPr>
          </a:p>
          <a:p>
            <a:pPr>
              <a:buClr>
                <a:srgbClr val="007700"/>
              </a:buClr>
            </a:pPr>
            <a:r>
              <a:rPr lang="es-ES" sz="1400" dirty="0">
                <a:latin typeface="Arial" panose="020B0604020202020204" pitchFamily="34" charset="0"/>
                <a:cs typeface="Arial" panose="020B0604020202020204" pitchFamily="34" charset="0"/>
              </a:rPr>
              <a:t>En la práctica los costes para para el cálculo del presupuesto de un proyecto son:</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Costes de mano de obra: </a:t>
            </a:r>
            <a:r>
              <a:rPr lang="es-ES" sz="1400" dirty="0">
                <a:latin typeface="Arial" panose="020B0604020202020204" pitchFamily="34" charset="0"/>
                <a:cs typeface="Arial" panose="020B0604020202020204" pitchFamily="34" charset="0"/>
              </a:rPr>
              <a:t>Son los costes asociados al número de horas necesarias para la ejecución del proyecto.</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Costes de materiales: </a:t>
            </a:r>
            <a:r>
              <a:rPr lang="es-ES" sz="1400" dirty="0">
                <a:latin typeface="Arial" panose="020B0604020202020204" pitchFamily="34" charset="0"/>
                <a:cs typeface="Arial" panose="020B0604020202020204" pitchFamily="34" charset="0"/>
              </a:rPr>
              <a:t>Son los costes asociados a los materiales  para la ejecución del proyecto.</a:t>
            </a:r>
          </a:p>
          <a:p>
            <a:pPr marL="742950" lvl="1" indent="-285750">
              <a:buClr>
                <a:srgbClr val="007700"/>
              </a:buClr>
              <a:buFont typeface="Wingdings" charset="2"/>
              <a:buChar char="Ø"/>
            </a:pPr>
            <a:r>
              <a:rPr lang="es-ES" sz="1400" b="1" i="1" dirty="0">
                <a:latin typeface="Arial" panose="020B0604020202020204" pitchFamily="34" charset="0"/>
                <a:cs typeface="Arial" panose="020B0604020202020204" pitchFamily="34" charset="0"/>
              </a:rPr>
              <a:t>Otros costes: </a:t>
            </a:r>
            <a:r>
              <a:rPr lang="es-ES_tradnl" sz="1400" dirty="0">
                <a:latin typeface="Arial" panose="020B0604020202020204" pitchFamily="34" charset="0"/>
                <a:cs typeface="Arial" panose="020B0604020202020204" pitchFamily="34" charset="0"/>
              </a:rPr>
              <a:t>Se trata aquí de otros costes que son directamente imputables al proyecto  </a:t>
            </a:r>
            <a:endParaRPr lang="es-ES" sz="1400" b="1" i="1"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p:txBody>
      </p:sp>
      <p:sp>
        <p:nvSpPr>
          <p:cNvPr id="9" name="8 CuadroTexto"/>
          <p:cNvSpPr txBox="1"/>
          <p:nvPr/>
        </p:nvSpPr>
        <p:spPr>
          <a:xfrm>
            <a:off x="2483768" y="733760"/>
            <a:ext cx="4240263"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El coste de un proyecto</a:t>
            </a:r>
          </a:p>
        </p:txBody>
      </p:sp>
    </p:spTree>
    <p:extLst>
      <p:ext uri="{BB962C8B-B14F-4D97-AF65-F5344CB8AC3E}">
        <p14:creationId xmlns:p14="http://schemas.microsoft.com/office/powerpoint/2010/main" val="2631857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84</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28221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estáticos</a:t>
            </a:r>
          </a:p>
        </p:txBody>
      </p:sp>
      <p:sp>
        <p:nvSpPr>
          <p:cNvPr id="10" name="CuadroTexto 1"/>
          <p:cNvSpPr txBox="1"/>
          <p:nvPr/>
        </p:nvSpPr>
        <p:spPr>
          <a:xfrm>
            <a:off x="722394" y="1425550"/>
            <a:ext cx="8602134" cy="923330"/>
          </a:xfrm>
          <a:prstGeom prst="rect">
            <a:avLst/>
          </a:prstGeom>
          <a:noFill/>
        </p:spPr>
        <p:txBody>
          <a:bodyPr wrap="square" rtlCol="0">
            <a:spAutoFit/>
          </a:bodyPr>
          <a:lstStyle/>
          <a:p>
            <a:r>
              <a:rPr lang="es-ES_tradnl" b="1" i="1" dirty="0">
                <a:solidFill>
                  <a:schemeClr val="accent2">
                    <a:lumMod val="75000"/>
                  </a:schemeClr>
                </a:solidFill>
                <a:latin typeface="Arial" panose="020B0604020202020204" pitchFamily="34" charset="0"/>
                <a:cs typeface="Arial" panose="020B0604020202020204" pitchFamily="34" charset="0"/>
              </a:rPr>
              <a:t>Flujo neto de caja (cash-flow diferencial)</a:t>
            </a:r>
            <a:endParaRPr lang="es-ES" b="1" i="1" u="sng" dirty="0">
              <a:solidFill>
                <a:schemeClr val="accent2">
                  <a:lumMod val="75000"/>
                </a:schemeClr>
              </a:solidFill>
              <a:latin typeface="Arial" panose="020B0604020202020204" pitchFamily="34" charset="0"/>
              <a:cs typeface="Arial" panose="020B0604020202020204" pitchFamily="34" charset="0"/>
            </a:endParaRPr>
          </a:p>
          <a:p>
            <a:r>
              <a:rPr lang="es-ES_tradnl" sz="1600" dirty="0">
                <a:latin typeface="Arial" panose="020B0604020202020204" pitchFamily="34" charset="0"/>
                <a:cs typeface="Arial" panose="020B0604020202020204" pitchFamily="34" charset="0"/>
              </a:rPr>
              <a:t>Se entiende la suma de todos los cobros realizados menos todos los pagos efectuados durante la realización del proyecto de Inversión</a:t>
            </a:r>
            <a:r>
              <a:rPr lang="es-ES_tradnl" dirty="0">
                <a:latin typeface="Arial" panose="020B0604020202020204" pitchFamily="34" charset="0"/>
                <a:cs typeface="Arial" panose="020B0604020202020204" pitchFamily="34" charset="0"/>
              </a:rPr>
              <a:t>.</a:t>
            </a:r>
            <a:r>
              <a:rPr lang="es-ES" dirty="0">
                <a:latin typeface="Arial" panose="020B0604020202020204" pitchFamily="34" charset="0"/>
                <a:cs typeface="Arial" panose="020B0604020202020204" pitchFamily="34" charset="0"/>
              </a:rPr>
              <a:t> </a:t>
            </a:r>
          </a:p>
        </p:txBody>
      </p:sp>
      <p:pic>
        <p:nvPicPr>
          <p:cNvPr id="11" name="Imagen 4"/>
          <p:cNvPicPr>
            <a:picLocks noChangeAspect="1"/>
          </p:cNvPicPr>
          <p:nvPr/>
        </p:nvPicPr>
        <p:blipFill rotWithShape="1">
          <a:blip r:embed="rId4"/>
          <a:srcRect l="6756" r="11330" b="2804"/>
          <a:stretch/>
        </p:blipFill>
        <p:spPr>
          <a:xfrm>
            <a:off x="3635896" y="2348880"/>
            <a:ext cx="5003800" cy="3962400"/>
          </a:xfrm>
          <a:prstGeom prst="rect">
            <a:avLst/>
          </a:prstGeom>
        </p:spPr>
      </p:pic>
      <p:pic>
        <p:nvPicPr>
          <p:cNvPr id="5" name="Imagen 4">
            <a:extLst>
              <a:ext uri="{FF2B5EF4-FFF2-40B4-BE49-F238E27FC236}">
                <a16:creationId xmlns:a16="http://schemas.microsoft.com/office/drawing/2014/main" id="{0D960A0C-4269-4FD2-A49E-AACA997033B0}"/>
              </a:ext>
            </a:extLst>
          </p:cNvPr>
          <p:cNvPicPr>
            <a:picLocks noChangeAspect="1"/>
          </p:cNvPicPr>
          <p:nvPr/>
        </p:nvPicPr>
        <p:blipFill>
          <a:blip r:embed="rId5"/>
          <a:stretch>
            <a:fillRect/>
          </a:stretch>
        </p:blipFill>
        <p:spPr>
          <a:xfrm>
            <a:off x="1527565" y="3007816"/>
            <a:ext cx="1895475" cy="590550"/>
          </a:xfrm>
          <a:prstGeom prst="rect">
            <a:avLst/>
          </a:prstGeom>
        </p:spPr>
      </p:pic>
    </p:spTree>
    <p:extLst>
      <p:ext uri="{BB962C8B-B14F-4D97-AF65-F5344CB8AC3E}">
        <p14:creationId xmlns:p14="http://schemas.microsoft.com/office/powerpoint/2010/main" val="36032646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85</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28221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estáticos</a:t>
            </a:r>
          </a:p>
        </p:txBody>
      </p:sp>
      <p:sp>
        <p:nvSpPr>
          <p:cNvPr id="12" name="CuadroTexto 1"/>
          <p:cNvSpPr txBox="1"/>
          <p:nvPr/>
        </p:nvSpPr>
        <p:spPr>
          <a:xfrm>
            <a:off x="798594" y="1270501"/>
            <a:ext cx="8525934" cy="646331"/>
          </a:xfrm>
          <a:prstGeom prst="rect">
            <a:avLst/>
          </a:prstGeom>
          <a:noFill/>
        </p:spPr>
        <p:txBody>
          <a:bodyPr wrap="square" rtlCol="0">
            <a:spAutoFit/>
          </a:bodyPr>
          <a:lstStyle/>
          <a:p>
            <a:r>
              <a:rPr lang="es-ES_tradnl" b="1" i="1" dirty="0">
                <a:solidFill>
                  <a:srgbClr val="953735"/>
                </a:solidFill>
                <a:latin typeface="Arial" panose="020B0604020202020204" pitchFamily="34" charset="0"/>
                <a:cs typeface="Arial" panose="020B0604020202020204" pitchFamily="34" charset="0"/>
              </a:rPr>
              <a:t>Tasa de rendimiento contable o rentabilidad del proyecto</a:t>
            </a:r>
            <a:endParaRPr lang="es-ES" b="1" i="1" u="sng" dirty="0">
              <a:solidFill>
                <a:srgbClr val="953735"/>
              </a:solidFill>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graphicFrame>
        <p:nvGraphicFramePr>
          <p:cNvPr id="5" name="4 Objeto"/>
          <p:cNvGraphicFramePr>
            <a:graphicFrameLocks noChangeAspect="1"/>
          </p:cNvGraphicFramePr>
          <p:nvPr>
            <p:extLst>
              <p:ext uri="{D42A27DB-BD31-4B8C-83A1-F6EECF244321}">
                <p14:modId xmlns:p14="http://schemas.microsoft.com/office/powerpoint/2010/main" val="3316937515"/>
              </p:ext>
            </p:extLst>
          </p:nvPr>
        </p:nvGraphicFramePr>
        <p:xfrm>
          <a:off x="3141142" y="1843038"/>
          <a:ext cx="2366962" cy="577850"/>
        </p:xfrm>
        <a:graphic>
          <a:graphicData uri="http://schemas.openxmlformats.org/presentationml/2006/ole">
            <mc:AlternateContent xmlns:mc="http://schemas.openxmlformats.org/markup-compatibility/2006">
              <mc:Choice xmlns:v="urn:schemas-microsoft-com:vml" Requires="v">
                <p:oleObj name="EcuaciÛn" r:id="rId4" imgW="1599840" imgH="383760" progId="Equation.3">
                  <p:embed/>
                </p:oleObj>
              </mc:Choice>
              <mc:Fallback>
                <p:oleObj name="EcuaciÛn" r:id="rId4" imgW="1599840" imgH="383760" progId="Equation.3">
                  <p:embed/>
                  <p:pic>
                    <p:nvPicPr>
                      <p:cNvPr id="5" name="4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142" y="1843038"/>
                        <a:ext cx="2366962" cy="577850"/>
                      </a:xfrm>
                      <a:prstGeom prst="rect">
                        <a:avLst/>
                      </a:prstGeom>
                      <a:noFill/>
                      <a:ln w="28575" cmpd="sng">
                        <a:solidFill>
                          <a:srgbClr val="EC3D07"/>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5 Rectángulo"/>
          <p:cNvSpPr/>
          <p:nvPr/>
        </p:nvSpPr>
        <p:spPr>
          <a:xfrm>
            <a:off x="802042" y="2545740"/>
            <a:ext cx="7946422" cy="584775"/>
          </a:xfrm>
          <a:prstGeom prst="rect">
            <a:avLst/>
          </a:prstGeom>
        </p:spPr>
        <p:txBody>
          <a:bodyPr wrap="square">
            <a:spAutoFit/>
          </a:bodyPr>
          <a:lstStyle/>
          <a:p>
            <a:r>
              <a:rPr lang="es-ES_tradnl" sz="1600" dirty="0">
                <a:latin typeface="Arial" panose="020B0604020202020204" pitchFamily="34" charset="0"/>
                <a:cs typeface="Arial" panose="020B0604020202020204" pitchFamily="34" charset="0"/>
              </a:rPr>
              <a:t>Así si se invierten </a:t>
            </a:r>
            <a:r>
              <a:rPr lang="es-ES_tradnl" sz="1600" b="1" dirty="0">
                <a:latin typeface="Arial" panose="020B0604020202020204" pitchFamily="34" charset="0"/>
                <a:cs typeface="Arial" panose="020B0604020202020204" pitchFamily="34" charset="0"/>
              </a:rPr>
              <a:t>100.000 €</a:t>
            </a:r>
            <a:r>
              <a:rPr lang="es-ES_tradnl" sz="1600" dirty="0">
                <a:latin typeface="Arial" panose="020B0604020202020204" pitchFamily="34" charset="0"/>
                <a:cs typeface="Arial" panose="020B0604020202020204" pitchFamily="34" charset="0"/>
              </a:rPr>
              <a:t> y se obtiene al final del año </a:t>
            </a:r>
            <a:r>
              <a:rPr lang="es-ES_tradnl" sz="1600" b="1" dirty="0">
                <a:latin typeface="Arial" panose="020B0604020202020204" pitchFamily="34" charset="0"/>
                <a:cs typeface="Arial" panose="020B0604020202020204" pitchFamily="34" charset="0"/>
              </a:rPr>
              <a:t>110.000 €</a:t>
            </a:r>
            <a:r>
              <a:rPr lang="es-ES_tradnl" sz="1600" dirty="0">
                <a:latin typeface="Arial" panose="020B0604020202020204" pitchFamily="34" charset="0"/>
                <a:cs typeface="Arial" panose="020B0604020202020204" pitchFamily="34" charset="0"/>
              </a:rPr>
              <a:t> , el beneficio son </a:t>
            </a:r>
            <a:r>
              <a:rPr lang="es-ES_tradnl" sz="1600" b="1" dirty="0">
                <a:latin typeface="Arial" panose="020B0604020202020204" pitchFamily="34" charset="0"/>
                <a:cs typeface="Arial" panose="020B0604020202020204" pitchFamily="34" charset="0"/>
              </a:rPr>
              <a:t>10.000€</a:t>
            </a:r>
            <a:r>
              <a:rPr lang="es-ES_tradnl" sz="1600" dirty="0">
                <a:latin typeface="Arial" panose="020B0604020202020204" pitchFamily="34" charset="0"/>
                <a:cs typeface="Arial" panose="020B0604020202020204" pitchFamily="34" charset="0"/>
              </a:rPr>
              <a:t> por lo que </a:t>
            </a:r>
            <a:r>
              <a:rPr lang="es-ES_tradnl" sz="1600">
                <a:latin typeface="Arial" panose="020B0604020202020204" pitchFamily="34" charset="0"/>
                <a:cs typeface="Arial" panose="020B0604020202020204" pitchFamily="34" charset="0"/>
              </a:rPr>
              <a:t>la rentabilidad </a:t>
            </a:r>
            <a:r>
              <a:rPr lang="es-ES_tradnl" sz="1600" dirty="0">
                <a:latin typeface="Arial" panose="020B0604020202020204" pitchFamily="34" charset="0"/>
                <a:cs typeface="Arial" panose="020B0604020202020204" pitchFamily="34" charset="0"/>
              </a:rPr>
              <a:t>es del </a:t>
            </a:r>
            <a:r>
              <a:rPr lang="es-ES_tradnl" sz="1600" b="1" dirty="0">
                <a:latin typeface="Arial" panose="020B0604020202020204" pitchFamily="34" charset="0"/>
                <a:cs typeface="Arial" panose="020B0604020202020204" pitchFamily="34" charset="0"/>
              </a:rPr>
              <a:t>10%.</a:t>
            </a:r>
            <a:endParaRPr lang="es-ES" sz="1600" b="1" dirty="0">
              <a:latin typeface="Arial" panose="020B0604020202020204" pitchFamily="34" charset="0"/>
              <a:cs typeface="Arial" panose="020B0604020202020204" pitchFamily="34" charset="0"/>
            </a:endParaRPr>
          </a:p>
        </p:txBody>
      </p:sp>
      <p:sp>
        <p:nvSpPr>
          <p:cNvPr id="13" name="CuadroTexto 5"/>
          <p:cNvSpPr txBox="1"/>
          <p:nvPr/>
        </p:nvSpPr>
        <p:spPr>
          <a:xfrm>
            <a:off x="821696" y="3212976"/>
            <a:ext cx="7494720" cy="1631216"/>
          </a:xfrm>
          <a:prstGeom prst="rect">
            <a:avLst/>
          </a:prstGeom>
          <a:noFill/>
        </p:spPr>
        <p:txBody>
          <a:bodyPr wrap="square" rtlCol="0">
            <a:spAutoFit/>
          </a:bodyPr>
          <a:lstStyle/>
          <a:p>
            <a:r>
              <a:rPr lang="es-ES_tradnl" b="1" i="1" dirty="0">
                <a:solidFill>
                  <a:srgbClr val="953735"/>
                </a:solidFill>
                <a:latin typeface="Arial" panose="020B0604020202020204" pitchFamily="34" charset="0"/>
                <a:cs typeface="Arial" panose="020B0604020202020204" pitchFamily="34" charset="0"/>
              </a:rPr>
              <a:t>Índice beneficio-coste</a:t>
            </a:r>
            <a:endParaRPr lang="es-ES" b="1" dirty="0">
              <a:solidFill>
                <a:srgbClr val="953735"/>
              </a:solidFill>
              <a:latin typeface="Arial" panose="020B0604020202020204" pitchFamily="34" charset="0"/>
              <a:cs typeface="Arial" panose="020B0604020202020204" pitchFamily="34" charset="0"/>
            </a:endParaRPr>
          </a:p>
          <a:p>
            <a:pPr algn="just"/>
            <a:r>
              <a:rPr lang="es-ES" sz="1600" dirty="0">
                <a:latin typeface="Arial" panose="020B0604020202020204" pitchFamily="34" charset="0"/>
                <a:cs typeface="Arial" panose="020B0604020202020204" pitchFamily="34" charset="0"/>
              </a:rPr>
              <a:t>Establece una relación entre resultados derivados de la inversión y el coste de la misma. Así, el proyecto genera durante n años unas rentas anuales </a:t>
            </a:r>
            <a:r>
              <a:rPr lang="es-ES" sz="1600" dirty="0" err="1">
                <a:latin typeface="Arial" panose="020B0604020202020204" pitchFamily="34" charset="0"/>
                <a:cs typeface="Arial" panose="020B0604020202020204" pitchFamily="34" charset="0"/>
              </a:rPr>
              <a:t>Ct</a:t>
            </a:r>
            <a:r>
              <a:rPr lang="es-ES" sz="1600" dirty="0">
                <a:latin typeface="Arial" panose="020B0604020202020204" pitchFamily="34" charset="0"/>
                <a:cs typeface="Arial" panose="020B0604020202020204" pitchFamily="34" charset="0"/>
              </a:rPr>
              <a:t> y su coste es Co la relación coste beneficio </a:t>
            </a:r>
            <a:r>
              <a:rPr lang="es-ES" sz="1600" dirty="0" err="1">
                <a:latin typeface="Arial" panose="020B0604020202020204" pitchFamily="34" charset="0"/>
                <a:cs typeface="Arial" panose="020B0604020202020204" pitchFamily="34" charset="0"/>
              </a:rPr>
              <a:t>Cb</a:t>
            </a:r>
            <a:r>
              <a:rPr lang="es-ES" sz="1600" dirty="0">
                <a:latin typeface="Arial" panose="020B0604020202020204" pitchFamily="34" charset="0"/>
                <a:cs typeface="Arial" panose="020B0604020202020204" pitchFamily="34" charset="0"/>
              </a:rPr>
              <a:t> será:</a:t>
            </a:r>
          </a:p>
          <a:p>
            <a:endParaRPr lang="es-ES" sz="1600"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pic>
        <p:nvPicPr>
          <p:cNvPr id="14"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1714" y="4659526"/>
            <a:ext cx="969881" cy="792163"/>
          </a:xfrm>
          <a:prstGeom prst="rect">
            <a:avLst/>
          </a:prstGeom>
          <a:noFill/>
          <a:ln w="28575" cmpd="sng">
            <a:solidFill>
              <a:srgbClr val="EC3D07"/>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1176" y="4390664"/>
            <a:ext cx="3700463" cy="160813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4949" y="4572743"/>
            <a:ext cx="1818757" cy="965728"/>
          </a:xfrm>
          <a:prstGeom prst="rect">
            <a:avLst/>
          </a:prstGeom>
          <a:noFill/>
          <a:ln w="28575" cmpd="sng">
            <a:solidFill>
              <a:schemeClr val="bg1">
                <a:lumMod val="50000"/>
              </a:schemeClr>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Tree>
    <p:extLst>
      <p:ext uri="{BB962C8B-B14F-4D97-AF65-F5344CB8AC3E}">
        <p14:creationId xmlns:p14="http://schemas.microsoft.com/office/powerpoint/2010/main" val="16025725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86</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28221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estáticos</a:t>
            </a:r>
          </a:p>
        </p:txBody>
      </p:sp>
      <p:sp>
        <p:nvSpPr>
          <p:cNvPr id="18" name="CuadroTexto 1"/>
          <p:cNvSpPr txBox="1"/>
          <p:nvPr/>
        </p:nvSpPr>
        <p:spPr>
          <a:xfrm>
            <a:off x="703469" y="1261319"/>
            <a:ext cx="8754534" cy="1354217"/>
          </a:xfrm>
          <a:prstGeom prst="rect">
            <a:avLst/>
          </a:prstGeom>
          <a:noFill/>
        </p:spPr>
        <p:txBody>
          <a:bodyPr wrap="square" rtlCol="0">
            <a:spAutoFit/>
          </a:bodyPr>
          <a:lstStyle/>
          <a:p>
            <a:r>
              <a:rPr lang="es-ES_tradnl" b="1" i="1" dirty="0">
                <a:solidFill>
                  <a:srgbClr val="953735"/>
                </a:solidFill>
                <a:latin typeface="Arial" panose="020B0604020202020204" pitchFamily="34" charset="0"/>
                <a:cs typeface="Arial" panose="020B0604020202020204" pitchFamily="34" charset="0"/>
              </a:rPr>
              <a:t>Período de retorno   ( </a:t>
            </a:r>
            <a:r>
              <a:rPr lang="es-ES_tradnl" b="1" i="1" dirty="0" err="1">
                <a:solidFill>
                  <a:srgbClr val="953735"/>
                </a:solidFill>
                <a:latin typeface="Arial" panose="020B0604020202020204" pitchFamily="34" charset="0"/>
                <a:cs typeface="Arial" panose="020B0604020202020204" pitchFamily="34" charset="0"/>
              </a:rPr>
              <a:t>pay</a:t>
            </a:r>
            <a:r>
              <a:rPr lang="es-ES_tradnl" b="1" i="1" dirty="0">
                <a:solidFill>
                  <a:srgbClr val="953735"/>
                </a:solidFill>
                <a:latin typeface="Arial" panose="020B0604020202020204" pitchFamily="34" charset="0"/>
                <a:cs typeface="Arial" panose="020B0604020202020204" pitchFamily="34" charset="0"/>
              </a:rPr>
              <a:t>-back o </a:t>
            </a:r>
            <a:r>
              <a:rPr lang="es-ES_tradnl" b="1" i="1" dirty="0" err="1">
                <a:solidFill>
                  <a:srgbClr val="953735"/>
                </a:solidFill>
                <a:latin typeface="Arial" panose="020B0604020202020204" pitchFamily="34" charset="0"/>
                <a:cs typeface="Arial" panose="020B0604020202020204" pitchFamily="34" charset="0"/>
              </a:rPr>
              <a:t>pay-out</a:t>
            </a:r>
            <a:r>
              <a:rPr lang="es-ES_tradnl" b="1" i="1" dirty="0">
                <a:solidFill>
                  <a:srgbClr val="953735"/>
                </a:solidFill>
                <a:latin typeface="Arial" panose="020B0604020202020204" pitchFamily="34" charset="0"/>
                <a:cs typeface="Arial" panose="020B0604020202020204" pitchFamily="34" charset="0"/>
              </a:rPr>
              <a:t>)</a:t>
            </a:r>
            <a:endParaRPr lang="es-ES" b="1" dirty="0">
              <a:solidFill>
                <a:srgbClr val="953735"/>
              </a:solidFill>
              <a:latin typeface="Arial" panose="020B0604020202020204" pitchFamily="34" charset="0"/>
              <a:cs typeface="Arial" panose="020B0604020202020204" pitchFamily="34" charset="0"/>
            </a:endParaRPr>
          </a:p>
          <a:p>
            <a:r>
              <a:rPr lang="es-ES_tradnl" sz="1600" dirty="0">
                <a:latin typeface="Arial" panose="020B0604020202020204" pitchFamily="34" charset="0"/>
                <a:cs typeface="Arial" panose="020B0604020202020204" pitchFamily="34" charset="0"/>
              </a:rPr>
              <a:t>E</a:t>
            </a:r>
            <a:r>
              <a:rPr lang="es-ES" sz="1600" dirty="0">
                <a:latin typeface="Arial" panose="020B0604020202020204" pitchFamily="34" charset="0"/>
                <a:cs typeface="Arial" panose="020B0604020202020204" pitchFamily="34" charset="0"/>
              </a:rPr>
              <a:t>l </a:t>
            </a:r>
            <a:r>
              <a:rPr lang="es-ES" sz="1600" dirty="0" err="1">
                <a:latin typeface="Arial" panose="020B0604020202020204" pitchFamily="34" charset="0"/>
                <a:cs typeface="Arial" panose="020B0604020202020204" pitchFamily="34" charset="0"/>
              </a:rPr>
              <a:t>pay</a:t>
            </a:r>
            <a:r>
              <a:rPr lang="es-ES" sz="1600" dirty="0">
                <a:latin typeface="Arial" panose="020B0604020202020204" pitchFamily="34" charset="0"/>
                <a:cs typeface="Arial" panose="020B0604020202020204" pitchFamily="34" charset="0"/>
              </a:rPr>
              <a:t>-back estima el número de años en que la inversión se recupera  </a:t>
            </a:r>
          </a:p>
          <a:p>
            <a:endParaRPr lang="es-ES"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r>
              <a:rPr lang="es-ES_tradnl" sz="1600" dirty="0">
                <a:latin typeface="Arial" panose="020B0604020202020204" pitchFamily="34" charset="0"/>
                <a:cs typeface="Arial" panose="020B0604020202020204" pitchFamily="34" charset="0"/>
              </a:rPr>
              <a:t>Este índice no mide la rentabilidad del proyecto sino el nivel de riesgo del mismo	 </a:t>
            </a:r>
            <a:endParaRPr lang="es-ES" sz="1600" dirty="0">
              <a:latin typeface="Arial" panose="020B0604020202020204" pitchFamily="34" charset="0"/>
              <a:cs typeface="Arial" panose="020B0604020202020204" pitchFamily="34" charset="0"/>
            </a:endParaRPr>
          </a:p>
        </p:txBody>
      </p:sp>
      <p:pic>
        <p:nvPicPr>
          <p:cNvPr id="1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720" y="1929658"/>
            <a:ext cx="4152900" cy="209550"/>
          </a:xfrm>
          <a:prstGeom prst="rect">
            <a:avLst/>
          </a:prstGeom>
          <a:noFill/>
          <a:ln w="28575" cmpd="sng">
            <a:solidFill>
              <a:srgbClr val="EC3D07"/>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126" y="3412422"/>
            <a:ext cx="4967288" cy="11668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642" y="4790597"/>
            <a:ext cx="2400300" cy="238125"/>
          </a:xfrm>
          <a:prstGeom prst="rect">
            <a:avLst/>
          </a:prstGeom>
          <a:noFill/>
          <a:ln w="28575" cmpd="sng">
            <a:solidFill>
              <a:srgbClr val="EC3D07"/>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22" name="Rectángulo 5"/>
          <p:cNvSpPr/>
          <p:nvPr/>
        </p:nvSpPr>
        <p:spPr>
          <a:xfrm>
            <a:off x="5652120" y="3666538"/>
            <a:ext cx="3691467" cy="2185214"/>
          </a:xfrm>
          <a:prstGeom prst="rect">
            <a:avLst/>
          </a:prstGeom>
        </p:spPr>
        <p:txBody>
          <a:bodyPr wrap="square">
            <a:spAutoFit/>
          </a:bodyPr>
          <a:lstStyle/>
          <a:p>
            <a:endParaRPr lang="es-ES" sz="1600"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a:p>
            <a:r>
              <a:rPr lang="es-ES" sz="1600" b="1" dirty="0">
                <a:latin typeface="Arial" panose="020B0604020202020204" pitchFamily="34" charset="0"/>
                <a:cs typeface="Arial" panose="020B0604020202020204" pitchFamily="34" charset="0"/>
              </a:rPr>
              <a:t>Solución</a:t>
            </a:r>
            <a:r>
              <a:rPr lang="es-ES" sz="1600" dirty="0">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En este caso el proyecto es de inversión diferida. El total de la inversión asciende a 200Kpts, y el beneficio promediado anual es de 96.6kpts. El periodo de recuperación es </a:t>
            </a:r>
          </a:p>
        </p:txBody>
      </p:sp>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2187" y="3412422"/>
            <a:ext cx="3284538" cy="12430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2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4652" y="5851752"/>
            <a:ext cx="2114550" cy="342900"/>
          </a:xfrm>
          <a:prstGeom prst="rect">
            <a:avLst/>
          </a:prstGeom>
          <a:noFill/>
          <a:ln w="28575" cmpd="sng">
            <a:solidFill>
              <a:srgbClr val="EC3D07"/>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Tree>
    <p:extLst>
      <p:ext uri="{BB962C8B-B14F-4D97-AF65-F5344CB8AC3E}">
        <p14:creationId xmlns:p14="http://schemas.microsoft.com/office/powerpoint/2010/main" val="2826533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87</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28221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estáticos</a:t>
            </a:r>
          </a:p>
        </p:txBody>
      </p:sp>
      <p:sp>
        <p:nvSpPr>
          <p:cNvPr id="14" name="CuadroTexto 1"/>
          <p:cNvSpPr txBox="1"/>
          <p:nvPr/>
        </p:nvSpPr>
        <p:spPr>
          <a:xfrm>
            <a:off x="557377" y="1166109"/>
            <a:ext cx="8788400" cy="2308324"/>
          </a:xfrm>
          <a:prstGeom prst="rect">
            <a:avLst/>
          </a:prstGeom>
          <a:noFill/>
        </p:spPr>
        <p:txBody>
          <a:bodyPr wrap="square" rtlCol="0">
            <a:spAutoFit/>
          </a:bodyPr>
          <a:lstStyle/>
          <a:p>
            <a:r>
              <a:rPr lang="es-ES_tradnl" b="1" i="1" dirty="0">
                <a:solidFill>
                  <a:srgbClr val="953735"/>
                </a:solidFill>
                <a:latin typeface="Arial" panose="020B0604020202020204" pitchFamily="34" charset="0"/>
                <a:cs typeface="Arial" panose="020B0604020202020204" pitchFamily="34" charset="0"/>
              </a:rPr>
              <a:t>Diagrama del punto de equilibrio</a:t>
            </a:r>
            <a:endParaRPr lang="es-ES" b="1" i="1" u="sng" dirty="0">
              <a:solidFill>
                <a:srgbClr val="953735"/>
              </a:solidFill>
              <a:latin typeface="Arial" panose="020B0604020202020204" pitchFamily="34" charset="0"/>
              <a:cs typeface="Arial" panose="020B0604020202020204" pitchFamily="34" charset="0"/>
            </a:endParaRPr>
          </a:p>
          <a:p>
            <a:pPr marL="742950" lvl="1" indent="-285750">
              <a:buClr>
                <a:srgbClr val="007700"/>
              </a:buClr>
              <a:buFont typeface="Wingdings" charset="2"/>
              <a:buChar char="Ø"/>
            </a:pPr>
            <a:r>
              <a:rPr lang="es-ES" sz="1400" dirty="0">
                <a:latin typeface="Arial" panose="020B0604020202020204" pitchFamily="34" charset="0"/>
                <a:cs typeface="Arial" panose="020B0604020202020204" pitchFamily="34" charset="0"/>
              </a:rPr>
              <a:t>Estimar el </a:t>
            </a:r>
            <a:r>
              <a:rPr lang="es-ES" sz="1400" b="1" dirty="0">
                <a:latin typeface="Arial" panose="020B0604020202020204" pitchFamily="34" charset="0"/>
                <a:cs typeface="Arial" panose="020B0604020202020204" pitchFamily="34" charset="0"/>
              </a:rPr>
              <a:t>resultado económico de la inversión</a:t>
            </a:r>
            <a:r>
              <a:rPr lang="es-ES" sz="1400" dirty="0">
                <a:latin typeface="Arial" panose="020B0604020202020204" pitchFamily="34" charset="0"/>
                <a:cs typeface="Arial" panose="020B0604020202020204" pitchFamily="34" charset="0"/>
              </a:rPr>
              <a:t>. Se determina la cuenta de explotación, que relaciona costes con ingresos y permite estudiar los beneficios requeridos o esperados.</a:t>
            </a:r>
            <a:endParaRPr lang="es-ES" sz="1400" i="1" u="sng" dirty="0">
              <a:latin typeface="Arial" panose="020B0604020202020204" pitchFamily="34" charset="0"/>
              <a:cs typeface="Arial" panose="020B0604020202020204" pitchFamily="34" charset="0"/>
            </a:endParaRPr>
          </a:p>
          <a:p>
            <a:pPr marL="742950" lvl="1" indent="-285750">
              <a:buClr>
                <a:srgbClr val="007700"/>
              </a:buClr>
              <a:buFont typeface="Wingdings" charset="2"/>
              <a:buChar char="Ø"/>
            </a:pPr>
            <a:r>
              <a:rPr lang="es-ES" sz="1400" dirty="0">
                <a:latin typeface="Arial" panose="020B0604020202020204" pitchFamily="34" charset="0"/>
                <a:cs typeface="Arial" panose="020B0604020202020204" pitchFamily="34" charset="0"/>
              </a:rPr>
              <a:t>Efectos en la </a:t>
            </a:r>
            <a:r>
              <a:rPr lang="es-ES" sz="1400" i="1" dirty="0">
                <a:latin typeface="Arial" panose="020B0604020202020204" pitchFamily="34" charset="0"/>
                <a:cs typeface="Arial" panose="020B0604020202020204" pitchFamily="34" charset="0"/>
              </a:rPr>
              <a:t>rentabilidad de la empresa en función del volumen de producción</a:t>
            </a:r>
            <a:r>
              <a:rPr lang="es-ES" sz="1400" dirty="0">
                <a:latin typeface="Arial" panose="020B0604020202020204" pitchFamily="34" charset="0"/>
                <a:cs typeface="Arial" panose="020B0604020202020204" pitchFamily="34" charset="0"/>
              </a:rPr>
              <a:t> y </a:t>
            </a:r>
            <a:r>
              <a:rPr lang="es-ES" sz="1400" i="1" dirty="0">
                <a:latin typeface="Arial" panose="020B0604020202020204" pitchFamily="34" charset="0"/>
                <a:cs typeface="Arial" panose="020B0604020202020204" pitchFamily="34" charset="0"/>
              </a:rPr>
              <a:t>costes.</a:t>
            </a:r>
            <a:endParaRPr lang="es-ES" sz="1400" i="1" u="sng" dirty="0">
              <a:latin typeface="Arial" panose="020B0604020202020204" pitchFamily="34" charset="0"/>
              <a:cs typeface="Arial" panose="020B0604020202020204" pitchFamily="34" charset="0"/>
            </a:endParaRPr>
          </a:p>
          <a:p>
            <a:pPr marL="742950" lvl="1" indent="-285750">
              <a:buClr>
                <a:srgbClr val="007700"/>
              </a:buClr>
              <a:buFont typeface="Wingdings" charset="2"/>
              <a:buChar char="Ø"/>
            </a:pPr>
            <a:r>
              <a:rPr lang="es-ES" sz="1400" dirty="0">
                <a:latin typeface="Arial" panose="020B0604020202020204" pitchFamily="34" charset="0"/>
                <a:cs typeface="Arial" panose="020B0604020202020204" pitchFamily="34" charset="0"/>
              </a:rPr>
              <a:t>Una empresa se encuentra equilibrada o en punto muerto cuando el importe de sus ingresos por venta iguala al importe de todos sus costes y gastos (el beneficio de la empresa es nulo).</a:t>
            </a:r>
            <a:endParaRPr lang="es-ES" sz="1400" i="1" u="sng" dirty="0">
              <a:latin typeface="Arial" panose="020B0604020202020204" pitchFamily="34" charset="0"/>
              <a:cs typeface="Arial" panose="020B0604020202020204" pitchFamily="34" charset="0"/>
            </a:endParaRPr>
          </a:p>
          <a:p>
            <a:pPr marL="742950" lvl="1" indent="-285750">
              <a:buClr>
                <a:srgbClr val="007700"/>
              </a:buClr>
              <a:buFont typeface="Wingdings" charset="2"/>
              <a:buChar char="Ø"/>
            </a:pPr>
            <a:r>
              <a:rPr lang="es-ES" sz="1400" dirty="0">
                <a:latin typeface="Arial" panose="020B0604020202020204" pitchFamily="34" charset="0"/>
                <a:cs typeface="Arial" panose="020B0604020202020204" pitchFamily="34" charset="0"/>
              </a:rPr>
              <a:t>Los costes y gastos totales de una empresa se pueden descomponer en: </a:t>
            </a:r>
          </a:p>
          <a:p>
            <a:pPr marL="1200150" lvl="2" indent="-285750">
              <a:buClr>
                <a:schemeClr val="accent2"/>
              </a:buClr>
              <a:buFont typeface="Wingdings" charset="2"/>
              <a:buChar char="§"/>
            </a:pPr>
            <a:r>
              <a:rPr lang="es-ES" sz="1400" b="1" dirty="0">
                <a:latin typeface="Arial" panose="020B0604020202020204" pitchFamily="34" charset="0"/>
                <a:cs typeface="Arial" panose="020B0604020202020204" pitchFamily="34" charset="0"/>
              </a:rPr>
              <a:t>Fijos o Independientes del volumen de producción </a:t>
            </a:r>
            <a:r>
              <a:rPr lang="es-ES" sz="1400" dirty="0">
                <a:latin typeface="Arial" panose="020B0604020202020204" pitchFamily="34" charset="0"/>
                <a:cs typeface="Arial" panose="020B0604020202020204" pitchFamily="34" charset="0"/>
              </a:rPr>
              <a:t>(</a:t>
            </a:r>
            <a:r>
              <a:rPr lang="es-ES" sz="1400" b="1" dirty="0">
                <a:latin typeface="Arial" panose="020B0604020202020204" pitchFamily="34" charset="0"/>
                <a:cs typeface="Arial" panose="020B0604020202020204" pitchFamily="34" charset="0"/>
              </a:rPr>
              <a:t>Cf</a:t>
            </a:r>
            <a:r>
              <a:rPr lang="es-ES" sz="1400" dirty="0">
                <a:latin typeface="Arial" panose="020B0604020202020204" pitchFamily="34" charset="0"/>
                <a:cs typeface="Arial" panose="020B0604020202020204" pitchFamily="34" charset="0"/>
              </a:rPr>
              <a:t>)</a:t>
            </a:r>
            <a:endParaRPr lang="es-ES" sz="1400" i="1" u="sng" dirty="0">
              <a:latin typeface="Arial" panose="020B0604020202020204" pitchFamily="34" charset="0"/>
              <a:cs typeface="Arial" panose="020B0604020202020204" pitchFamily="34" charset="0"/>
            </a:endParaRPr>
          </a:p>
          <a:p>
            <a:pPr marL="1200150" lvl="2" indent="-285750">
              <a:buClr>
                <a:schemeClr val="accent2"/>
              </a:buClr>
              <a:buFont typeface="Wingdings" charset="2"/>
              <a:buChar char="§"/>
            </a:pPr>
            <a:r>
              <a:rPr lang="es-ES" sz="1400" b="1" dirty="0">
                <a:latin typeface="Arial" panose="020B0604020202020204" pitchFamily="34" charset="0"/>
                <a:cs typeface="Arial" panose="020B0604020202020204" pitchFamily="34" charset="0"/>
              </a:rPr>
              <a:t>Variables o dependientes del flujo de producción </a:t>
            </a:r>
            <a:r>
              <a:rPr lang="es-ES" sz="1400" dirty="0">
                <a:latin typeface="Arial" panose="020B0604020202020204" pitchFamily="34" charset="0"/>
                <a:cs typeface="Arial" panose="020B0604020202020204" pitchFamily="34" charset="0"/>
              </a:rPr>
              <a:t>(</a:t>
            </a:r>
            <a:r>
              <a:rPr lang="es-ES" sz="1400" b="1" dirty="0" err="1">
                <a:latin typeface="Arial" panose="020B0604020202020204" pitchFamily="34" charset="0"/>
                <a:cs typeface="Arial" panose="020B0604020202020204" pitchFamily="34" charset="0"/>
              </a:rPr>
              <a:t>Cv</a:t>
            </a:r>
            <a:r>
              <a:rPr lang="es-ES" sz="1400" dirty="0">
                <a:latin typeface="Arial" panose="020B0604020202020204" pitchFamily="34" charset="0"/>
                <a:cs typeface="Arial" panose="020B0604020202020204" pitchFamily="34" charset="0"/>
              </a:rPr>
              <a:t>)</a:t>
            </a:r>
            <a:endParaRPr lang="es-ES" sz="1400" i="1" u="sng" dirty="0">
              <a:latin typeface="Arial" panose="020B0604020202020204" pitchFamily="34" charset="0"/>
              <a:cs typeface="Arial" panose="020B0604020202020204" pitchFamily="34" charset="0"/>
            </a:endParaRPr>
          </a:p>
          <a:p>
            <a:pPr marL="1200150" lvl="2" indent="-285750">
              <a:buClr>
                <a:schemeClr val="accent2"/>
              </a:buClr>
              <a:buFont typeface="Wingdings" charset="2"/>
              <a:buChar char="§"/>
            </a:pPr>
            <a:r>
              <a:rPr lang="es-ES" sz="1400" b="1" dirty="0">
                <a:latin typeface="Arial" panose="020B0604020202020204" pitchFamily="34" charset="0"/>
                <a:cs typeface="Arial" panose="020B0604020202020204" pitchFamily="34" charset="0"/>
              </a:rPr>
              <a:t>Costes totales </a:t>
            </a:r>
            <a:r>
              <a:rPr lang="es-ES" sz="1400" dirty="0">
                <a:latin typeface="Arial" panose="020B0604020202020204" pitchFamily="34" charset="0"/>
                <a:cs typeface="Arial" panose="020B0604020202020204" pitchFamily="34" charset="0"/>
              </a:rPr>
              <a:t>(</a:t>
            </a:r>
            <a:r>
              <a:rPr lang="es-ES" sz="1400" b="1" dirty="0" err="1">
                <a:latin typeface="Arial" panose="020B0604020202020204" pitchFamily="34" charset="0"/>
                <a:cs typeface="Arial" panose="020B0604020202020204" pitchFamily="34" charset="0"/>
              </a:rPr>
              <a:t>Ct</a:t>
            </a:r>
            <a:r>
              <a:rPr lang="es-ES" sz="1400" b="1" dirty="0">
                <a:latin typeface="Arial" panose="020B0604020202020204" pitchFamily="34" charset="0"/>
                <a:cs typeface="Arial" panose="020B0604020202020204" pitchFamily="34" charset="0"/>
              </a:rPr>
              <a:t> = </a:t>
            </a:r>
            <a:r>
              <a:rPr lang="es-ES" sz="1400" b="1" dirty="0" err="1">
                <a:latin typeface="Arial" panose="020B0604020202020204" pitchFamily="34" charset="0"/>
                <a:cs typeface="Arial" panose="020B0604020202020204" pitchFamily="34" charset="0"/>
              </a:rPr>
              <a:t>Cv</a:t>
            </a:r>
            <a:r>
              <a:rPr lang="es-ES" sz="1400" b="1" dirty="0">
                <a:latin typeface="Arial" panose="020B0604020202020204" pitchFamily="34" charset="0"/>
                <a:cs typeface="Arial" panose="020B0604020202020204" pitchFamily="34" charset="0"/>
              </a:rPr>
              <a:t>+ Cf </a:t>
            </a:r>
            <a:r>
              <a:rPr lang="es-ES" sz="1400" dirty="0">
                <a:latin typeface="Arial" panose="020B0604020202020204" pitchFamily="34" charset="0"/>
                <a:cs typeface="Arial" panose="020B0604020202020204" pitchFamily="34" charset="0"/>
              </a:rPr>
              <a:t>)</a:t>
            </a:r>
          </a:p>
        </p:txBody>
      </p:sp>
      <p:pic>
        <p:nvPicPr>
          <p:cNvPr id="15"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21326"/>
          <a:stretch/>
        </p:blipFill>
        <p:spPr bwMode="auto">
          <a:xfrm>
            <a:off x="860342" y="3508185"/>
            <a:ext cx="3279610" cy="2925234"/>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16" name="Text Box 2"/>
          <p:cNvSpPr txBox="1">
            <a:spLocks noChangeArrowheads="1"/>
          </p:cNvSpPr>
          <p:nvPr/>
        </p:nvSpPr>
        <p:spPr bwMode="auto">
          <a:xfrm>
            <a:off x="1986821" y="3707167"/>
            <a:ext cx="914400" cy="552450"/>
          </a:xfrm>
          <a:prstGeom prst="rect">
            <a:avLst/>
          </a:prstGeom>
          <a:solidFill>
            <a:srgbClr val="FFFFFF"/>
          </a:solidFill>
          <a:ln w="28575">
            <a:solidFill>
              <a:srgbClr val="339966"/>
            </a:solidFill>
            <a:miter lim="800000"/>
            <a:headEnd/>
            <a:tailEnd/>
          </a:ln>
          <a:effectLst>
            <a:outerShdw blurRad="63500" dist="107763" dir="2700000" algn="ctr" rotWithShape="0">
              <a:srgbClr val="000000">
                <a:alpha val="50000"/>
              </a:srgb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a:ln>
                  <a:noFill/>
                </a:ln>
                <a:solidFill>
                  <a:schemeClr val="tx1"/>
                </a:solidFill>
                <a:effectLst/>
                <a:latin typeface="Arial" panose="020B0604020202020204" pitchFamily="34" charset="0"/>
                <a:ea typeface="ÇlÇr ñæí©" charset="0"/>
                <a:cs typeface="Arial" panose="020B0604020202020204" pitchFamily="34" charset="0"/>
              </a:rPr>
              <a:t>I: Ingresos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Text Box 3"/>
          <p:cNvSpPr txBox="1">
            <a:spLocks noChangeArrowheads="1"/>
          </p:cNvSpPr>
          <p:nvPr/>
        </p:nvSpPr>
        <p:spPr bwMode="auto">
          <a:xfrm>
            <a:off x="2848893" y="4707293"/>
            <a:ext cx="914400" cy="421217"/>
          </a:xfrm>
          <a:prstGeom prst="rect">
            <a:avLst/>
          </a:prstGeom>
          <a:solidFill>
            <a:srgbClr val="FFFFFF"/>
          </a:solidFill>
          <a:ln w="28575">
            <a:solidFill>
              <a:srgbClr val="339966"/>
            </a:solidFill>
            <a:miter lim="800000"/>
            <a:headEnd/>
            <a:tailEnd/>
          </a:ln>
          <a:effectLst>
            <a:outerShdw blurRad="63500" dist="107763" dir="2700000" algn="ctr" rotWithShape="0">
              <a:srgbClr val="000000">
                <a:alpha val="50000"/>
              </a:srgbClr>
            </a:outerShdw>
          </a:effec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sz="2400">
                <a:solidFill>
                  <a:schemeClr val="tx1"/>
                </a:solidFill>
                <a:latin typeface="Arial" charset="0"/>
                <a:ea typeface="ＭＳ Ｐゴシック" charset="0"/>
              </a:defRPr>
            </a:lvl1pPr>
            <a:lvl2pPr fontAlgn="base">
              <a:spcBef>
                <a:spcPct val="0"/>
              </a:spcBef>
              <a:spcAft>
                <a:spcPct val="0"/>
              </a:spcAft>
              <a:defRPr sz="2400">
                <a:solidFill>
                  <a:schemeClr val="tx1"/>
                </a:solidFill>
                <a:latin typeface="Arial" charset="0"/>
                <a:ea typeface="ＭＳ Ｐゴシック" charset="0"/>
              </a:defRPr>
            </a:lvl2pPr>
            <a:lvl3pPr fontAlgn="base">
              <a:spcBef>
                <a:spcPct val="0"/>
              </a:spcBef>
              <a:spcAft>
                <a:spcPct val="0"/>
              </a:spcAft>
              <a:defRPr sz="2400">
                <a:solidFill>
                  <a:schemeClr val="tx1"/>
                </a:solidFill>
                <a:latin typeface="Arial" charset="0"/>
                <a:ea typeface="ＭＳ Ｐゴシック" charset="0"/>
              </a:defRPr>
            </a:lvl3pPr>
            <a:lvl4pPr fontAlgn="base">
              <a:spcBef>
                <a:spcPct val="0"/>
              </a:spcBef>
              <a:spcAft>
                <a:spcPct val="0"/>
              </a:spcAft>
              <a:defRPr sz="2400">
                <a:solidFill>
                  <a:schemeClr val="tx1"/>
                </a:solidFill>
                <a:latin typeface="Arial" charset="0"/>
                <a:ea typeface="ＭＳ Ｐゴシック" charset="0"/>
              </a:defRPr>
            </a:lvl4pPr>
            <a:lvl5pPr fontAlgn="base">
              <a:spcBef>
                <a:spcPct val="0"/>
              </a:spcBef>
              <a:spcAft>
                <a:spcPct val="0"/>
              </a:spcAft>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err="1">
                <a:ln>
                  <a:noFill/>
                </a:ln>
                <a:solidFill>
                  <a:schemeClr val="tx1"/>
                </a:solidFill>
                <a:effectLst/>
                <a:latin typeface="Arial" panose="020B0604020202020204" pitchFamily="34" charset="0"/>
                <a:ea typeface="ÇlÇr ñæí©" charset="0"/>
                <a:cs typeface="Arial" panose="020B0604020202020204" pitchFamily="34" charset="0"/>
              </a:rPr>
              <a:t>Ct</a:t>
            </a:r>
            <a:r>
              <a:rPr kumimoji="0" lang="es-ES" sz="1100" b="0" i="0" u="none" strike="noStrike" cap="none" normalizeH="0" baseline="0" dirty="0">
                <a:ln>
                  <a:noFill/>
                </a:ln>
                <a:solidFill>
                  <a:schemeClr val="tx1"/>
                </a:solidFill>
                <a:effectLst/>
                <a:latin typeface="Arial" panose="020B0604020202020204" pitchFamily="34" charset="0"/>
                <a:ea typeface="ÇlÇr ñæí©" charset="0"/>
                <a:cs typeface="Arial" panose="020B0604020202020204" pitchFamily="34" charset="0"/>
              </a:rPr>
              <a:t>: Costos totales</a:t>
            </a:r>
            <a:endParaRPr kumimoji="0" lang="es-E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5680992"/>
            <a:ext cx="1279525" cy="268288"/>
          </a:xfrm>
          <a:prstGeom prst="rect">
            <a:avLst/>
          </a:prstGeom>
          <a:noFill/>
          <a:ln w="28575" cmpd="sng">
            <a:solidFill>
              <a:srgbClr val="FF001D"/>
            </a:solidFill>
            <a:miter lim="800000"/>
            <a:headEnd/>
            <a:tailEn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28" name="CuadroTexto 12"/>
          <p:cNvSpPr txBox="1"/>
          <p:nvPr/>
        </p:nvSpPr>
        <p:spPr>
          <a:xfrm>
            <a:off x="940494" y="3659308"/>
            <a:ext cx="1007533" cy="400110"/>
          </a:xfrm>
          <a:prstGeom prst="rect">
            <a:avLst/>
          </a:prstGeom>
          <a:noFill/>
        </p:spPr>
        <p:txBody>
          <a:bodyPr wrap="square" rtlCol="0">
            <a:spAutoFit/>
          </a:bodyPr>
          <a:lstStyle/>
          <a:p>
            <a:r>
              <a:rPr lang="es-ES" sz="1000" dirty="0">
                <a:latin typeface="Arial" panose="020B0604020202020204" pitchFamily="34" charset="0"/>
                <a:cs typeface="Arial" panose="020B0604020202020204" pitchFamily="34" charset="0"/>
              </a:rPr>
              <a:t>Total Ingresos y Costos</a:t>
            </a:r>
          </a:p>
        </p:txBody>
      </p:sp>
      <p:sp>
        <p:nvSpPr>
          <p:cNvPr id="29" name="CuadroTexto 13"/>
          <p:cNvSpPr txBox="1"/>
          <p:nvPr/>
        </p:nvSpPr>
        <p:spPr>
          <a:xfrm>
            <a:off x="565865" y="4724581"/>
            <a:ext cx="398627" cy="246221"/>
          </a:xfrm>
          <a:prstGeom prst="rect">
            <a:avLst/>
          </a:prstGeom>
          <a:noFill/>
        </p:spPr>
        <p:txBody>
          <a:bodyPr wrap="square" rtlCol="0">
            <a:spAutoFit/>
          </a:bodyPr>
          <a:lstStyle/>
          <a:p>
            <a:r>
              <a:rPr lang="es-ES" sz="1000" dirty="0">
                <a:latin typeface="Arial" panose="020B0604020202020204" pitchFamily="34" charset="0"/>
                <a:cs typeface="Arial" panose="020B0604020202020204" pitchFamily="34" charset="0"/>
              </a:rPr>
              <a:t>Ce</a:t>
            </a:r>
          </a:p>
        </p:txBody>
      </p:sp>
      <p:sp>
        <p:nvSpPr>
          <p:cNvPr id="30" name="CuadroTexto 20"/>
          <p:cNvSpPr txBox="1"/>
          <p:nvPr/>
        </p:nvSpPr>
        <p:spPr>
          <a:xfrm>
            <a:off x="565865" y="5301208"/>
            <a:ext cx="330200" cy="246221"/>
          </a:xfrm>
          <a:prstGeom prst="rect">
            <a:avLst/>
          </a:prstGeom>
          <a:noFill/>
        </p:spPr>
        <p:txBody>
          <a:bodyPr wrap="square" rtlCol="0">
            <a:spAutoFit/>
          </a:bodyPr>
          <a:lstStyle/>
          <a:p>
            <a:r>
              <a:rPr lang="es-ES" sz="1000" dirty="0">
                <a:latin typeface="Arial" panose="020B0604020202020204" pitchFamily="34" charset="0"/>
                <a:cs typeface="Arial" panose="020B0604020202020204" pitchFamily="34" charset="0"/>
              </a:rPr>
              <a:t>Cf</a:t>
            </a:r>
          </a:p>
        </p:txBody>
      </p:sp>
      <p:sp>
        <p:nvSpPr>
          <p:cNvPr id="32" name="CuadroTexto 21"/>
          <p:cNvSpPr txBox="1"/>
          <p:nvPr/>
        </p:nvSpPr>
        <p:spPr>
          <a:xfrm>
            <a:off x="4005560" y="3875443"/>
            <a:ext cx="2006600" cy="954107"/>
          </a:xfrm>
          <a:prstGeom prst="rect">
            <a:avLst/>
          </a:prstGeom>
          <a:noFill/>
          <a:ln w="28575" cmpd="sng">
            <a:solidFill>
              <a:schemeClr val="tx2">
                <a:lumMod val="60000"/>
                <a:lumOff val="40000"/>
              </a:schemeClr>
            </a:solidFill>
          </a:ln>
        </p:spPr>
        <p:txBody>
          <a:bodyPr wrap="square" rtlCol="0">
            <a:spAutoFit/>
          </a:bodyPr>
          <a:lstStyle/>
          <a:p>
            <a:r>
              <a:rPr lang="es-ES" sz="1400" dirty="0">
                <a:latin typeface="Arial" panose="020B0604020202020204" pitchFamily="34" charset="0"/>
                <a:cs typeface="Arial" panose="020B0604020202020204" pitchFamily="34" charset="0"/>
              </a:rPr>
              <a:t>u: precio unitario de venta ( u= I/n)</a:t>
            </a:r>
          </a:p>
          <a:p>
            <a:r>
              <a:rPr lang="es-ES" sz="1400" dirty="0">
                <a:latin typeface="Arial" panose="020B0604020202020204" pitchFamily="34" charset="0"/>
                <a:cs typeface="Arial" panose="020B0604020202020204" pitchFamily="34" charset="0"/>
              </a:rPr>
              <a:t>v: costo unitario de producción ( v=</a:t>
            </a:r>
            <a:r>
              <a:rPr lang="es-ES" sz="1400" dirty="0" err="1">
                <a:latin typeface="Arial" panose="020B0604020202020204" pitchFamily="34" charset="0"/>
                <a:cs typeface="Arial" panose="020B0604020202020204" pitchFamily="34" charset="0"/>
              </a:rPr>
              <a:t>Cv</a:t>
            </a:r>
            <a:r>
              <a:rPr lang="es-ES" sz="1400" dirty="0">
                <a:latin typeface="Arial" panose="020B0604020202020204" pitchFamily="34" charset="0"/>
                <a:cs typeface="Arial" panose="020B0604020202020204" pitchFamily="34" charset="0"/>
              </a:rPr>
              <a:t>/n)</a:t>
            </a:r>
          </a:p>
        </p:txBody>
      </p:sp>
      <p:pic>
        <p:nvPicPr>
          <p:cNvPr id="4" name="Imagen 3">
            <a:extLst>
              <a:ext uri="{FF2B5EF4-FFF2-40B4-BE49-F238E27FC236}">
                <a16:creationId xmlns:a16="http://schemas.microsoft.com/office/drawing/2014/main" id="{5831D600-F2D6-40BB-B52B-3548650DD66E}"/>
              </a:ext>
            </a:extLst>
          </p:cNvPr>
          <p:cNvPicPr>
            <a:picLocks noChangeAspect="1"/>
          </p:cNvPicPr>
          <p:nvPr/>
        </p:nvPicPr>
        <p:blipFill>
          <a:blip r:embed="rId6"/>
          <a:stretch>
            <a:fillRect/>
          </a:stretch>
        </p:blipFill>
        <p:spPr>
          <a:xfrm>
            <a:off x="6196957" y="3859363"/>
            <a:ext cx="2762250" cy="2190750"/>
          </a:xfrm>
          <a:prstGeom prst="rect">
            <a:avLst/>
          </a:prstGeom>
        </p:spPr>
      </p:pic>
    </p:spTree>
    <p:extLst>
      <p:ext uri="{BB962C8B-B14F-4D97-AF65-F5344CB8AC3E}">
        <p14:creationId xmlns:p14="http://schemas.microsoft.com/office/powerpoint/2010/main" val="284332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88</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282215"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estáticos</a:t>
            </a:r>
          </a:p>
        </p:txBody>
      </p:sp>
      <p:sp>
        <p:nvSpPr>
          <p:cNvPr id="14" name="CuadroTexto 1"/>
          <p:cNvSpPr txBox="1"/>
          <p:nvPr/>
        </p:nvSpPr>
        <p:spPr>
          <a:xfrm>
            <a:off x="643367" y="1186142"/>
            <a:ext cx="8788400" cy="369332"/>
          </a:xfrm>
          <a:prstGeom prst="rect">
            <a:avLst/>
          </a:prstGeom>
          <a:noFill/>
        </p:spPr>
        <p:txBody>
          <a:bodyPr wrap="square" rtlCol="0">
            <a:spAutoFit/>
          </a:bodyPr>
          <a:lstStyle/>
          <a:p>
            <a:r>
              <a:rPr lang="es-ES_tradnl" b="1" i="1" dirty="0">
                <a:solidFill>
                  <a:srgbClr val="953735"/>
                </a:solidFill>
                <a:latin typeface="Arial" panose="020B0604020202020204" pitchFamily="34" charset="0"/>
                <a:cs typeface="Arial" panose="020B0604020202020204" pitchFamily="34" charset="0"/>
              </a:rPr>
              <a:t>Diagrama del punto de equilibrio</a:t>
            </a:r>
            <a:endParaRPr lang="es-ES" b="1" i="1" u="sng" dirty="0">
              <a:solidFill>
                <a:srgbClr val="953735"/>
              </a:solidFill>
              <a:latin typeface="Arial" panose="020B0604020202020204" pitchFamily="34" charset="0"/>
              <a:cs typeface="Arial" panose="020B0604020202020204" pitchFamily="34" charset="0"/>
            </a:endParaRPr>
          </a:p>
        </p:txBody>
      </p:sp>
      <p:sp>
        <p:nvSpPr>
          <p:cNvPr id="26" name="CuadroTexto 10"/>
          <p:cNvSpPr txBox="1"/>
          <p:nvPr/>
        </p:nvSpPr>
        <p:spPr>
          <a:xfrm>
            <a:off x="899592" y="1772816"/>
            <a:ext cx="7488832" cy="1354217"/>
          </a:xfrm>
          <a:prstGeom prst="rect">
            <a:avLst/>
          </a:prstGeom>
          <a:noFill/>
        </p:spPr>
        <p:txBody>
          <a:bodyPr wrap="square" rtlCol="0">
            <a:spAutoFit/>
          </a:bodyPr>
          <a:lstStyle/>
          <a:p>
            <a:r>
              <a:rPr lang="es-ES" b="1" i="1" dirty="0">
                <a:latin typeface="Arial" panose="020B0604020202020204" pitchFamily="34" charset="0"/>
                <a:cs typeface="Arial" panose="020B0604020202020204" pitchFamily="34" charset="0"/>
              </a:rPr>
              <a:t>Ejemplo:</a:t>
            </a:r>
            <a:endParaRPr lang="es-ES" dirty="0">
              <a:latin typeface="Arial" panose="020B0604020202020204" pitchFamily="34" charset="0"/>
              <a:cs typeface="Arial" panose="020B0604020202020204" pitchFamily="34" charset="0"/>
            </a:endParaRPr>
          </a:p>
          <a:p>
            <a:r>
              <a:rPr lang="es-ES" sz="1600" dirty="0">
                <a:latin typeface="Arial" panose="020B0604020202020204" pitchFamily="34" charset="0"/>
                <a:cs typeface="Arial" panose="020B0604020202020204" pitchFamily="34" charset="0"/>
              </a:rPr>
              <a:t>Se desea conocer el punto de equilibrio de una pequeña industria, sabiendo que el precio unitario de venta es 300 </a:t>
            </a:r>
            <a:r>
              <a:rPr lang="es-ES_tradnl" sz="1600" b="1" dirty="0">
                <a:latin typeface="Arial" panose="020B0604020202020204" pitchFamily="34" charset="0"/>
                <a:cs typeface="Arial" panose="020B0604020202020204" pitchFamily="34" charset="0"/>
              </a:rPr>
              <a:t> </a:t>
            </a:r>
            <a:r>
              <a:rPr lang="es-ES_tradnl" sz="1600" dirty="0">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 los gastos fijos están cifrados en 2.700.000 </a:t>
            </a:r>
            <a:r>
              <a:rPr lang="es-ES_tradnl" sz="1600" dirty="0">
                <a:latin typeface="Arial" panose="020B0604020202020204" pitchFamily="34" charset="0"/>
                <a:cs typeface="Arial" panose="020B0604020202020204" pitchFamily="34" charset="0"/>
              </a:rPr>
              <a:t>€</a:t>
            </a:r>
            <a:r>
              <a:rPr lang="es-ES" sz="1600" dirty="0">
                <a:latin typeface="Arial" panose="020B0604020202020204" pitchFamily="34" charset="0"/>
                <a:cs typeface="Arial" panose="020B0604020202020204" pitchFamily="34" charset="0"/>
              </a:rPr>
              <a:t> y los variables repercuten en 150 </a:t>
            </a:r>
            <a:r>
              <a:rPr lang="es-ES_tradnl" sz="1600" dirty="0">
                <a:latin typeface="Arial" panose="020B0604020202020204" pitchFamily="34" charset="0"/>
                <a:cs typeface="Arial" panose="020B0604020202020204" pitchFamily="34" charset="0"/>
              </a:rPr>
              <a:t>€</a:t>
            </a:r>
            <a:r>
              <a:rPr lang="es-ES" sz="1600" dirty="0">
                <a:latin typeface="Arial" panose="020B0604020202020204" pitchFamily="34" charset="0"/>
                <a:cs typeface="Arial" panose="020B0604020202020204" pitchFamily="34" charset="0"/>
              </a:rPr>
              <a:t> por unidad producida. Además, determinar el beneficio para una producción de 35.000 unidades.</a:t>
            </a:r>
          </a:p>
        </p:txBody>
      </p:sp>
      <p:sp>
        <p:nvSpPr>
          <p:cNvPr id="4" name="3 CuadroTexto"/>
          <p:cNvSpPr txBox="1"/>
          <p:nvPr/>
        </p:nvSpPr>
        <p:spPr>
          <a:xfrm>
            <a:off x="2256175" y="3573016"/>
            <a:ext cx="4775666"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a:t>
            </a:r>
            <a:r>
              <a:rPr lang="en-US" baseline="-25000"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=2.700.000/(300-150)=18.000 </a:t>
            </a:r>
            <a:r>
              <a:rPr lang="en-US" dirty="0" err="1">
                <a:latin typeface="Arial" panose="020B0604020202020204" pitchFamily="34" charset="0"/>
                <a:cs typeface="Arial" panose="020B0604020202020204" pitchFamily="34" charset="0"/>
              </a:rPr>
              <a:t>unidades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Ce=5.400.000 </a:t>
            </a:r>
            <a:r>
              <a:rPr lang="es-ES_tradnl"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B=35.000·(300-150)-2.700.000=2.550.000 </a:t>
            </a:r>
            <a:r>
              <a:rPr lang="es-ES_tradn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91546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89</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10" name="CuadroTexto 1"/>
          <p:cNvSpPr txBox="1"/>
          <p:nvPr/>
        </p:nvSpPr>
        <p:spPr>
          <a:xfrm>
            <a:off x="677234" y="1363990"/>
            <a:ext cx="8143238" cy="4185761"/>
          </a:xfrm>
          <a:prstGeom prst="rect">
            <a:avLst/>
          </a:prstGeom>
          <a:noFill/>
        </p:spPr>
        <p:txBody>
          <a:bodyPr wrap="square" rtlCol="0">
            <a:spAutoFit/>
          </a:bodyPr>
          <a:lstStyle/>
          <a:p>
            <a:r>
              <a:rPr lang="es-ES_tradnl" sz="1400" b="1" i="1" u="sng" dirty="0">
                <a:solidFill>
                  <a:srgbClr val="C00000"/>
                </a:solidFill>
                <a:latin typeface="Arial" panose="020B0604020202020204" pitchFamily="34" charset="0"/>
                <a:cs typeface="Arial" panose="020B0604020202020204" pitchFamily="34" charset="0"/>
              </a:rPr>
              <a:t>Capital Financiero</a:t>
            </a:r>
            <a:r>
              <a:rPr lang="es-ES_tradnl" sz="1400" u="sng" dirty="0">
                <a:solidFill>
                  <a:srgbClr val="C00000"/>
                </a:solidFill>
                <a:latin typeface="Arial" panose="020B0604020202020204" pitchFamily="34" charset="0"/>
                <a:cs typeface="Arial" panose="020B0604020202020204" pitchFamily="34" charset="0"/>
              </a:rPr>
              <a:t> </a:t>
            </a:r>
            <a:r>
              <a:rPr lang="es-ES_tradnl" sz="1400" dirty="0">
                <a:latin typeface="Arial" panose="020B0604020202020204" pitchFamily="34" charset="0"/>
                <a:cs typeface="Arial" panose="020B0604020202020204" pitchFamily="34" charset="0"/>
              </a:rPr>
              <a:t>= conjunto formado por una cuantía monetaria asociada a un momento de tiempo t y lo representamos como </a:t>
            </a:r>
            <a:r>
              <a:rPr lang="es-ES_tradnl" sz="1400" b="1" dirty="0">
                <a:latin typeface="Arial" panose="020B0604020202020204" pitchFamily="34" charset="0"/>
                <a:cs typeface="Arial" panose="020B0604020202020204" pitchFamily="34" charset="0"/>
              </a:rPr>
              <a:t>C.F. = f(</a:t>
            </a:r>
            <a:r>
              <a:rPr lang="es-ES_tradnl" sz="1400" b="1" dirty="0" err="1">
                <a:latin typeface="Arial" panose="020B0604020202020204" pitchFamily="34" charset="0"/>
                <a:cs typeface="Arial" panose="020B0604020202020204" pitchFamily="34" charset="0"/>
              </a:rPr>
              <a:t>C,t</a:t>
            </a:r>
            <a:r>
              <a:rPr lang="es-ES_tradnl" sz="1400" b="1" dirty="0">
                <a:latin typeface="Arial" panose="020B0604020202020204" pitchFamily="34" charset="0"/>
                <a:cs typeface="Arial" panose="020B0604020202020204" pitchFamily="34" charset="0"/>
              </a:rPr>
              <a:t>).</a:t>
            </a:r>
            <a:endParaRPr lang="es-ES" sz="1400" b="1" dirty="0">
              <a:latin typeface="Arial" panose="020B0604020202020204" pitchFamily="34" charset="0"/>
              <a:cs typeface="Arial" panose="020B0604020202020204" pitchFamily="34" charset="0"/>
            </a:endParaRPr>
          </a:p>
          <a:p>
            <a:endParaRPr lang="es-ES" sz="1400" b="1" i="1" u="sng" dirty="0">
              <a:latin typeface="Arial" panose="020B0604020202020204" pitchFamily="34" charset="0"/>
              <a:cs typeface="Arial" panose="020B0604020202020204" pitchFamily="34" charset="0"/>
            </a:endParaRPr>
          </a:p>
          <a:p>
            <a:r>
              <a:rPr lang="es-ES" sz="1400" b="1" i="1" u="sng" dirty="0">
                <a:solidFill>
                  <a:srgbClr val="C00000"/>
                </a:solidFill>
                <a:latin typeface="Arial" panose="020B0604020202020204" pitchFamily="34" charset="0"/>
                <a:cs typeface="Arial" panose="020B0604020202020204" pitchFamily="34" charset="0"/>
              </a:rPr>
              <a:t>Interés nominal e interés real</a:t>
            </a:r>
            <a:endParaRPr lang="es-ES" sz="1400" dirty="0">
              <a:solidFill>
                <a:srgbClr val="C00000"/>
              </a:solidFill>
              <a:latin typeface="Arial" panose="020B0604020202020204" pitchFamily="34" charset="0"/>
              <a:cs typeface="Arial" panose="020B0604020202020204" pitchFamily="34" charset="0"/>
            </a:endParaRPr>
          </a:p>
          <a:p>
            <a:r>
              <a:rPr lang="es-ES_tradnl" sz="1400" i="1" u="sng" dirty="0">
                <a:latin typeface="Arial" panose="020B0604020202020204" pitchFamily="34" charset="0"/>
                <a:cs typeface="Arial" panose="020B0604020202020204" pitchFamily="34" charset="0"/>
              </a:rPr>
              <a:t>Tipo  de Interés Nominal</a:t>
            </a:r>
            <a:endParaRPr lang="es-ES" sz="1400" dirty="0">
              <a:latin typeface="Arial" panose="020B0604020202020204" pitchFamily="34" charset="0"/>
              <a:cs typeface="Arial" panose="020B0604020202020204" pitchFamily="34" charset="0"/>
            </a:endParaRPr>
          </a:p>
          <a:p>
            <a:r>
              <a:rPr lang="es-ES_tradnl" sz="1400" b="1" dirty="0">
                <a:latin typeface="Arial" panose="020B0604020202020204" pitchFamily="34" charset="0"/>
                <a:cs typeface="Arial" panose="020B0604020202020204" pitchFamily="34" charset="0"/>
              </a:rPr>
              <a:t>1.000 U.M </a:t>
            </a:r>
            <a:r>
              <a:rPr lang="es-ES_tradnl" sz="1400" dirty="0">
                <a:latin typeface="Arial" panose="020B0604020202020204" pitchFamily="34" charset="0"/>
                <a:cs typeface="Arial" panose="020B0604020202020204" pitchFamily="34" charset="0"/>
              </a:rPr>
              <a:t>al </a:t>
            </a:r>
            <a:r>
              <a:rPr lang="es-ES_tradnl" sz="1400" b="1" dirty="0">
                <a:latin typeface="Arial" panose="020B0604020202020204" pitchFamily="34" charset="0"/>
                <a:cs typeface="Arial" panose="020B0604020202020204" pitchFamily="34" charset="0"/>
              </a:rPr>
              <a:t>15% </a:t>
            </a:r>
            <a:r>
              <a:rPr lang="es-ES_tradnl" sz="1400" dirty="0">
                <a:latin typeface="Arial" panose="020B0604020202020204" pitchFamily="34" charset="0"/>
                <a:cs typeface="Arial" panose="020B0604020202020204" pitchFamily="34" charset="0"/>
              </a:rPr>
              <a:t>anual son a final de un año </a:t>
            </a:r>
            <a:r>
              <a:rPr lang="es-ES_tradnl" sz="1400" b="1" dirty="0">
                <a:latin typeface="Arial" panose="020B0604020202020204" pitchFamily="34" charset="0"/>
                <a:cs typeface="Arial" panose="020B0604020202020204" pitchFamily="34" charset="0"/>
              </a:rPr>
              <a:t>1.150 U.M</a:t>
            </a:r>
            <a:r>
              <a:rPr lang="es-ES_tradnl" sz="1400" dirty="0">
                <a:latin typeface="Arial" panose="020B0604020202020204" pitchFamily="34" charset="0"/>
                <a:cs typeface="Arial" panose="020B0604020202020204" pitchFamily="34" charset="0"/>
              </a:rPr>
              <a:t>. </a:t>
            </a:r>
          </a:p>
          <a:p>
            <a:r>
              <a:rPr lang="es-ES_tradnl" sz="1400" dirty="0">
                <a:latin typeface="Arial" panose="020B0604020202020204" pitchFamily="34" charset="0"/>
                <a:cs typeface="Arial" panose="020B0604020202020204" pitchFamily="34" charset="0"/>
              </a:rPr>
              <a:t> Suponiendo una Tasa de Inflación del </a:t>
            </a:r>
            <a:r>
              <a:rPr lang="es-ES_tradnl" sz="1400" b="1" dirty="0">
                <a:latin typeface="Arial" panose="020B0604020202020204" pitchFamily="34" charset="0"/>
                <a:cs typeface="Arial" panose="020B0604020202020204" pitchFamily="34" charset="0"/>
              </a:rPr>
              <a:t>6%,  </a:t>
            </a:r>
            <a:r>
              <a:rPr lang="es-ES_tradnl" sz="1400" dirty="0">
                <a:latin typeface="Arial" panose="020B0604020202020204" pitchFamily="34" charset="0"/>
                <a:cs typeface="Arial" panose="020B0604020202020204" pitchFamily="34" charset="0"/>
              </a:rPr>
              <a:t>1.000 U.M.  a final de año </a:t>
            </a:r>
            <a:r>
              <a:rPr lang="es-ES_tradnl" sz="1400" b="1" dirty="0">
                <a:latin typeface="Arial" panose="020B0604020202020204" pitchFamily="34" charset="0"/>
                <a:cs typeface="Arial" panose="020B0604020202020204" pitchFamily="34" charset="0"/>
              </a:rPr>
              <a:t>1.000/1,06 = 943,34 U.M</a:t>
            </a:r>
            <a:r>
              <a:rPr lang="es-ES_tradnl" sz="1400" dirty="0">
                <a:latin typeface="Arial" panose="020B0604020202020204" pitchFamily="34" charset="0"/>
                <a:cs typeface="Arial" panose="020B0604020202020204" pitchFamily="34" charset="0"/>
              </a:rPr>
              <a:t>. </a:t>
            </a:r>
            <a:endParaRPr lang="es-ES" sz="1400" dirty="0">
              <a:latin typeface="Arial" panose="020B0604020202020204" pitchFamily="34" charset="0"/>
              <a:cs typeface="Arial" panose="020B0604020202020204" pitchFamily="34" charset="0"/>
            </a:endParaRPr>
          </a:p>
          <a:p>
            <a:r>
              <a:rPr lang="es-ES_tradnl" sz="1400" i="1" u="sng" dirty="0">
                <a:latin typeface="Arial" panose="020B0604020202020204" pitchFamily="34" charset="0"/>
                <a:cs typeface="Arial" panose="020B0604020202020204" pitchFamily="34" charset="0"/>
              </a:rPr>
              <a:t>Tipo de Interés Real</a:t>
            </a:r>
            <a:endParaRPr lang="es-ES" sz="1400" dirty="0">
              <a:latin typeface="Arial" panose="020B0604020202020204" pitchFamily="34" charset="0"/>
              <a:cs typeface="Arial" panose="020B0604020202020204" pitchFamily="34" charset="0"/>
            </a:endParaRPr>
          </a:p>
          <a:p>
            <a:r>
              <a:rPr lang="es-ES_tradnl" sz="1400" i="1" dirty="0">
                <a:latin typeface="Arial" panose="020B0604020202020204" pitchFamily="34" charset="0"/>
                <a:cs typeface="Arial" panose="020B0604020202020204" pitchFamily="34" charset="0"/>
              </a:rPr>
              <a:t>1.000 U.M al 15%  </a:t>
            </a:r>
            <a:r>
              <a:rPr lang="es-ES_tradnl" sz="1400" dirty="0">
                <a:latin typeface="Arial" panose="020B0604020202020204" pitchFamily="34" charset="0"/>
                <a:cs typeface="Arial" panose="020B0604020202020204" pitchFamily="34" charset="0"/>
              </a:rPr>
              <a:t>equivalen a </a:t>
            </a:r>
            <a:r>
              <a:rPr lang="es-ES_tradnl" sz="1400" b="1" dirty="0">
                <a:latin typeface="Arial" panose="020B0604020202020204" pitchFamily="34" charset="0"/>
                <a:cs typeface="Arial" panose="020B0604020202020204" pitchFamily="34" charset="0"/>
              </a:rPr>
              <a:t>1.150/1,06 = 1.085,9 U.M. </a:t>
            </a:r>
          </a:p>
          <a:p>
            <a:endParaRPr lang="es-ES" sz="1400" b="1" i="1" u="sng" dirty="0">
              <a:latin typeface="Arial" panose="020B0604020202020204" pitchFamily="34" charset="0"/>
              <a:cs typeface="Arial" panose="020B0604020202020204" pitchFamily="34" charset="0"/>
            </a:endParaRPr>
          </a:p>
          <a:p>
            <a:r>
              <a:rPr lang="es-ES" sz="1400" b="1" i="1" u="sng" dirty="0">
                <a:solidFill>
                  <a:srgbClr val="C00000"/>
                </a:solidFill>
                <a:latin typeface="Arial" panose="020B0604020202020204" pitchFamily="34" charset="0"/>
                <a:cs typeface="Arial" panose="020B0604020202020204" pitchFamily="34" charset="0"/>
              </a:rPr>
              <a:t>Actualización del flujo de caja: capitalización y actualización </a:t>
            </a:r>
            <a:endParaRPr lang="es-ES" sz="1400" dirty="0">
              <a:solidFill>
                <a:srgbClr val="C00000"/>
              </a:solidFill>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La operación de </a:t>
            </a:r>
            <a:r>
              <a:rPr lang="es-ES" sz="1400" b="1" dirty="0">
                <a:latin typeface="Arial" panose="020B0604020202020204" pitchFamily="34" charset="0"/>
                <a:cs typeface="Arial" panose="020B0604020202020204" pitchFamily="34" charset="0"/>
              </a:rPr>
              <a:t>capitalización</a:t>
            </a:r>
            <a:r>
              <a:rPr lang="es-ES" sz="1400" dirty="0">
                <a:latin typeface="Arial" panose="020B0604020202020204" pitchFamily="34" charset="0"/>
                <a:cs typeface="Arial" panose="020B0604020202020204" pitchFamily="34" charset="0"/>
              </a:rPr>
              <a:t> trata de obtener el valor en el futuro (F) de un </a:t>
            </a:r>
            <a:r>
              <a:rPr lang="es-ES" sz="1400" b="1" dirty="0">
                <a:latin typeface="Arial" panose="020B0604020202020204" pitchFamily="34" charset="0"/>
                <a:cs typeface="Arial" panose="020B0604020202020204" pitchFamily="34" charset="0"/>
              </a:rPr>
              <a:t>capital inicial o presente (P)</a:t>
            </a:r>
            <a:r>
              <a:rPr lang="es-ES" sz="1400" dirty="0">
                <a:latin typeface="Arial" panose="020B0604020202020204" pitchFamily="34" charset="0"/>
                <a:cs typeface="Arial" panose="020B0604020202020204" pitchFamily="34" charset="0"/>
              </a:rPr>
              <a:t> teniendo en cuenta cierta </a:t>
            </a:r>
            <a:r>
              <a:rPr lang="es-ES" sz="1400" b="1" dirty="0">
                <a:latin typeface="Arial" panose="020B0604020202020204" pitchFamily="34" charset="0"/>
                <a:cs typeface="Arial" panose="020B0604020202020204" pitchFamily="34" charset="0"/>
              </a:rPr>
              <a:t>tasa de intereses (i)</a:t>
            </a:r>
            <a:r>
              <a:rPr lang="es-ES" sz="1400" dirty="0">
                <a:latin typeface="Arial" panose="020B0604020202020204" pitchFamily="34" charset="0"/>
                <a:cs typeface="Arial" panose="020B0604020202020204" pitchFamily="34" charset="0"/>
              </a:rPr>
              <a:t>. </a:t>
            </a:r>
          </a:p>
          <a:p>
            <a:r>
              <a:rPr lang="es-ES_tradnl" sz="1400" b="1" i="1" dirty="0">
                <a:latin typeface="Arial" panose="020B0604020202020204" pitchFamily="34" charset="0"/>
                <a:cs typeface="Arial" panose="020B0604020202020204" pitchFamily="34" charset="0"/>
              </a:rPr>
              <a:t>F </a:t>
            </a:r>
            <a:r>
              <a:rPr lang="es-ES_tradnl" sz="1400" dirty="0">
                <a:latin typeface="Arial" panose="020B0604020202020204" pitchFamily="34" charset="0"/>
                <a:cs typeface="Arial" panose="020B0604020202020204" pitchFamily="34" charset="0"/>
              </a:rPr>
              <a:t>al cabo de “n” períodos será:</a:t>
            </a:r>
          </a:p>
          <a:p>
            <a:endParaRPr lang="es-ES" sz="1400" dirty="0">
              <a:latin typeface="Arial" panose="020B0604020202020204" pitchFamily="34" charset="0"/>
              <a:cs typeface="Arial" panose="020B0604020202020204" pitchFamily="34" charset="0"/>
            </a:endParaRPr>
          </a:p>
          <a:p>
            <a:r>
              <a:rPr lang="es-ES_tradnl"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0  </a:t>
            </a:r>
            <a:r>
              <a:rPr lang="en-GB" sz="1400" dirty="0">
                <a:latin typeface="Arial" panose="020B0604020202020204" pitchFamily="34" charset="0"/>
                <a:cs typeface="Arial" panose="020B0604020202020204" pitchFamily="34" charset="0"/>
                <a:sym typeface="Symbol"/>
              </a:rPr>
              <a:t> F= </a:t>
            </a:r>
            <a:r>
              <a:rPr lang="en-GB" sz="1400" dirty="0">
                <a:latin typeface="Arial" panose="020B0604020202020204" pitchFamily="34" charset="0"/>
                <a:cs typeface="Arial" panose="020B0604020202020204" pitchFamily="34" charset="0"/>
              </a:rPr>
              <a:t>P</a:t>
            </a:r>
            <a:endParaRPr lang="es-ES"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	1  </a:t>
            </a:r>
            <a:r>
              <a:rPr lang="en-GB" sz="1400" dirty="0">
                <a:latin typeface="Arial" panose="020B0604020202020204" pitchFamily="34" charset="0"/>
                <a:cs typeface="Arial" panose="020B0604020202020204" pitchFamily="34" charset="0"/>
                <a:sym typeface="Symbol"/>
              </a:rPr>
              <a:t> F= </a:t>
            </a:r>
            <a:r>
              <a:rPr lang="en-GB" sz="1400" dirty="0" err="1">
                <a:latin typeface="Arial" panose="020B0604020202020204" pitchFamily="34" charset="0"/>
                <a:cs typeface="Arial" panose="020B0604020202020204" pitchFamily="34" charset="0"/>
              </a:rPr>
              <a:t>P+Pi</a:t>
            </a:r>
            <a:r>
              <a:rPr lang="en-GB" sz="1400" dirty="0">
                <a:latin typeface="Arial" panose="020B0604020202020204" pitchFamily="34" charset="0"/>
                <a:cs typeface="Arial" panose="020B0604020202020204" pitchFamily="34" charset="0"/>
              </a:rPr>
              <a:t> = P(1+i)</a:t>
            </a:r>
            <a:endParaRPr lang="es-ES"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	2  </a:t>
            </a:r>
            <a:r>
              <a:rPr lang="en-GB" sz="1400" dirty="0">
                <a:latin typeface="Arial" panose="020B0604020202020204" pitchFamily="34" charset="0"/>
                <a:cs typeface="Arial" panose="020B0604020202020204" pitchFamily="34" charset="0"/>
                <a:sym typeface="Symbol"/>
              </a:rPr>
              <a:t> F= </a:t>
            </a:r>
            <a:r>
              <a:rPr lang="en-GB" sz="1400" dirty="0">
                <a:latin typeface="Arial" panose="020B0604020202020204" pitchFamily="34" charset="0"/>
                <a:cs typeface="Arial" panose="020B0604020202020204" pitchFamily="34" charset="0"/>
              </a:rPr>
              <a:t>P(</a:t>
            </a:r>
            <a:r>
              <a:rPr lang="en-GB" sz="1400" dirty="0" err="1">
                <a:latin typeface="Arial" panose="020B0604020202020204" pitchFamily="34" charset="0"/>
                <a:cs typeface="Arial" panose="020B0604020202020204" pitchFamily="34" charset="0"/>
              </a:rPr>
              <a:t>1+i</a:t>
            </a:r>
            <a:r>
              <a:rPr lang="en-GB" sz="1400" dirty="0">
                <a:latin typeface="Arial" panose="020B0604020202020204" pitchFamily="34" charset="0"/>
                <a:cs typeface="Arial" panose="020B0604020202020204" pitchFamily="34" charset="0"/>
              </a:rPr>
              <a:t>) + P(1+i)</a:t>
            </a:r>
            <a:r>
              <a:rPr lang="en-GB" sz="1400" dirty="0" err="1">
                <a:latin typeface="Arial" panose="020B0604020202020204" pitchFamily="34" charset="0"/>
                <a:cs typeface="Arial" panose="020B0604020202020204" pitchFamily="34" charset="0"/>
              </a:rPr>
              <a:t>i</a:t>
            </a:r>
            <a:r>
              <a:rPr lang="en-GB" sz="1400" dirty="0">
                <a:latin typeface="Arial" panose="020B0604020202020204" pitchFamily="34" charset="0"/>
                <a:cs typeface="Arial" panose="020B0604020202020204" pitchFamily="34" charset="0"/>
              </a:rPr>
              <a:t> = P(1+i)</a:t>
            </a:r>
            <a:r>
              <a:rPr lang="en-GB" sz="1400" baseline="30000" dirty="0">
                <a:latin typeface="Arial" panose="020B0604020202020204" pitchFamily="34" charset="0"/>
                <a:cs typeface="Arial" panose="020B0604020202020204" pitchFamily="34" charset="0"/>
              </a:rPr>
              <a:t>2</a:t>
            </a:r>
            <a:r>
              <a:rPr lang="en-GB" sz="1400" dirty="0">
                <a:latin typeface="Arial" panose="020B0604020202020204" pitchFamily="34" charset="0"/>
                <a:cs typeface="Arial" panose="020B0604020202020204" pitchFamily="34" charset="0"/>
              </a:rPr>
              <a:t> </a:t>
            </a:r>
            <a:endParaRPr lang="es-ES"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	n  </a:t>
            </a:r>
            <a:r>
              <a:rPr lang="en-GB" sz="1400" dirty="0">
                <a:latin typeface="Arial" panose="020B0604020202020204" pitchFamily="34" charset="0"/>
                <a:cs typeface="Arial" panose="020B0604020202020204" pitchFamily="34" charset="0"/>
                <a:sym typeface="Symbol"/>
              </a:rPr>
              <a:t> F= </a:t>
            </a:r>
            <a:r>
              <a:rPr lang="en-GB" sz="1400" dirty="0">
                <a:latin typeface="Arial" panose="020B0604020202020204" pitchFamily="34" charset="0"/>
                <a:cs typeface="Arial" panose="020B0604020202020204" pitchFamily="34" charset="0"/>
              </a:rPr>
              <a:t>P(</a:t>
            </a:r>
            <a:r>
              <a:rPr lang="en-GB" sz="1400" dirty="0" err="1">
                <a:latin typeface="Arial" panose="020B0604020202020204" pitchFamily="34" charset="0"/>
                <a:cs typeface="Arial" panose="020B0604020202020204" pitchFamily="34" charset="0"/>
              </a:rPr>
              <a:t>1+i</a:t>
            </a:r>
            <a:r>
              <a:rPr lang="en-GB" sz="1400" dirty="0">
                <a:latin typeface="Arial" panose="020B0604020202020204" pitchFamily="34" charset="0"/>
                <a:cs typeface="Arial" panose="020B0604020202020204" pitchFamily="34" charset="0"/>
              </a:rPr>
              <a:t>)</a:t>
            </a:r>
            <a:r>
              <a:rPr lang="en-GB" sz="1400" baseline="30000" dirty="0">
                <a:latin typeface="Arial" panose="020B0604020202020204" pitchFamily="34" charset="0"/>
                <a:cs typeface="Arial" panose="020B0604020202020204" pitchFamily="34" charset="0"/>
              </a:rPr>
              <a:t>n</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2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latin typeface="Arial" panose="020B0604020202020204" pitchFamily="34" charset="0"/>
                <a:cs typeface="Arial" panose="020B0604020202020204" pitchFamily="34" charset="0"/>
              </a:rPr>
              <a:t>2.2. Las especificaciones de un proyecto industrial</a:t>
            </a:r>
            <a:endParaRPr lang="es-ES" sz="2400" dirty="0">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2.7. La teoría de decisiones</a:t>
            </a:r>
            <a:endParaRPr lang="en-US" sz="3200" dirty="0">
              <a:solidFill>
                <a:schemeClr val="bg1">
                  <a:lumMod val="95000"/>
                </a:schemeClr>
              </a:solidFill>
            </a:endParaRPr>
          </a:p>
        </p:txBody>
      </p:sp>
      <p:sp>
        <p:nvSpPr>
          <p:cNvPr id="7" name="6 Marcador de número de diapositiva"/>
          <p:cNvSpPr>
            <a:spLocks noGrp="1"/>
          </p:cNvSpPr>
          <p:nvPr>
            <p:ph type="sldNum" sz="quarter" idx="12"/>
          </p:nvPr>
        </p:nvSpPr>
        <p:spPr>
          <a:xfrm>
            <a:off x="16178" y="6309320"/>
            <a:ext cx="37038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794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90</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10" name="CuadroTexto 1"/>
          <p:cNvSpPr txBox="1"/>
          <p:nvPr/>
        </p:nvSpPr>
        <p:spPr>
          <a:xfrm>
            <a:off x="697698" y="1345731"/>
            <a:ext cx="8143238" cy="5324535"/>
          </a:xfrm>
          <a:prstGeom prst="rect">
            <a:avLst/>
          </a:prstGeom>
          <a:noFill/>
        </p:spPr>
        <p:txBody>
          <a:bodyPr wrap="square" rtlCol="0">
            <a:spAutoFit/>
          </a:bodyPr>
          <a:lstStyle/>
          <a:p>
            <a:r>
              <a:rPr lang="es-ES_tradnl" b="1" dirty="0">
                <a:solidFill>
                  <a:schemeClr val="accent2">
                    <a:lumMod val="75000"/>
                  </a:schemeClr>
                </a:solidFill>
                <a:latin typeface="Arial" panose="020B0604020202020204" pitchFamily="34" charset="0"/>
                <a:cs typeface="Arial" panose="020B0604020202020204" pitchFamily="34" charset="0"/>
              </a:rPr>
              <a:t>Valor actual neto VAN</a:t>
            </a:r>
            <a:endParaRPr lang="es-ES" b="1" dirty="0">
              <a:solidFill>
                <a:schemeClr val="accent2">
                  <a:lumMod val="75000"/>
                </a:schemeClr>
              </a:solidFill>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Es el valor actualizado de todos los flujos de caja esperados en el futuro. Es decir, la diferencia actualizada entre el valor de los cobros y el de los pagos o bien </a:t>
            </a:r>
            <a:r>
              <a:rPr lang="es-ES_tradnl" sz="1400" dirty="0">
                <a:latin typeface="Arial" panose="020B0604020202020204" pitchFamily="34" charset="0"/>
                <a:cs typeface="Arial" panose="020B0604020202020204" pitchFamily="34" charset="0"/>
              </a:rPr>
              <a:t>El VAN es un cash-flow actualizado a </a:t>
            </a:r>
            <a:r>
              <a:rPr lang="es-ES_tradnl" sz="1400" dirty="0" err="1">
                <a:latin typeface="Arial" panose="020B0604020202020204" pitchFamily="34" charset="0"/>
                <a:cs typeface="Arial" panose="020B0604020202020204" pitchFamily="34" charset="0"/>
              </a:rPr>
              <a:t>U.M</a:t>
            </a:r>
            <a:r>
              <a:rPr lang="es-ES_tradnl" sz="1400" dirty="0">
                <a:latin typeface="Arial" panose="020B0604020202020204" pitchFamily="34" charset="0"/>
                <a:cs typeface="Arial" panose="020B0604020202020204" pitchFamily="34" charset="0"/>
              </a:rPr>
              <a:t>. actuales ( año 0).</a:t>
            </a:r>
          </a:p>
          <a:p>
            <a:endParaRPr lang="es-ES" sz="1400" dirty="0">
              <a:latin typeface="Arial" panose="020B0604020202020204" pitchFamily="34" charset="0"/>
              <a:cs typeface="Arial" panose="020B0604020202020204" pitchFamily="34" charset="0"/>
            </a:endParaRPr>
          </a:p>
          <a:p>
            <a:pPr marL="1200150" lvl="2" indent="-285750">
              <a:buClr>
                <a:srgbClr val="007700"/>
              </a:buClr>
              <a:buFont typeface="Wingdings" charset="2"/>
              <a:buChar char="Ø"/>
            </a:pPr>
            <a:endParaRPr lang="es-ES" sz="1400" dirty="0">
              <a:latin typeface="Arial" panose="020B0604020202020204" pitchFamily="34" charset="0"/>
              <a:cs typeface="Arial" panose="020B0604020202020204" pitchFamily="34" charset="0"/>
            </a:endParaRPr>
          </a:p>
          <a:p>
            <a:pPr lvl="2">
              <a:buClr>
                <a:srgbClr val="007700"/>
              </a:buClr>
            </a:pPr>
            <a:endParaRPr lang="es-ES" sz="1400" dirty="0">
              <a:latin typeface="Arial" panose="020B0604020202020204" pitchFamily="34" charset="0"/>
              <a:cs typeface="Arial" panose="020B0604020202020204" pitchFamily="34" charset="0"/>
            </a:endParaRPr>
          </a:p>
          <a:p>
            <a:pPr marL="285750" lvl="0" indent="-285750">
              <a:buFont typeface="Wingdings" charset="2"/>
              <a:buChar char="§"/>
            </a:pPr>
            <a:r>
              <a:rPr lang="es-ES" sz="1400" dirty="0" err="1">
                <a:latin typeface="Arial" panose="020B0604020202020204" pitchFamily="34" charset="0"/>
                <a:cs typeface="Arial" panose="020B0604020202020204" pitchFamily="34" charset="0"/>
              </a:rPr>
              <a:t>K</a:t>
            </a:r>
            <a:r>
              <a:rPr lang="es-ES" sz="1400" baseline="-25000" dirty="0" err="1">
                <a:latin typeface="Arial" panose="020B0604020202020204" pitchFamily="34" charset="0"/>
                <a:cs typeface="Arial" panose="020B0604020202020204" pitchFamily="34" charset="0"/>
              </a:rPr>
              <a:t>1</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K</a:t>
            </a:r>
            <a:r>
              <a:rPr lang="es-ES" sz="1400" baseline="-25000" dirty="0" err="1">
                <a:latin typeface="Arial" panose="020B0604020202020204" pitchFamily="34" charset="0"/>
                <a:cs typeface="Arial" panose="020B0604020202020204" pitchFamily="34" charset="0"/>
              </a:rPr>
              <a:t>2</a:t>
            </a:r>
            <a:r>
              <a:rPr lang="es-ES" sz="1400" dirty="0">
                <a:latin typeface="Arial" panose="020B0604020202020204" pitchFamily="34" charset="0"/>
                <a:cs typeface="Arial" panose="020B0604020202020204" pitchFamily="34" charset="0"/>
              </a:rPr>
              <a:t>, … </a:t>
            </a:r>
            <a:r>
              <a:rPr lang="es-ES" sz="1400" dirty="0" err="1">
                <a:latin typeface="Arial" panose="020B0604020202020204" pitchFamily="34" charset="0"/>
                <a:cs typeface="Arial" panose="020B0604020202020204" pitchFamily="34" charset="0"/>
              </a:rPr>
              <a:t>K</a:t>
            </a:r>
            <a:r>
              <a:rPr lang="es-ES" sz="1400" baseline="-25000" dirty="0" err="1">
                <a:latin typeface="Arial" panose="020B0604020202020204" pitchFamily="34" charset="0"/>
                <a:cs typeface="Arial" panose="020B0604020202020204" pitchFamily="34" charset="0"/>
              </a:rPr>
              <a:t>n</a:t>
            </a:r>
            <a:r>
              <a:rPr lang="es-ES" sz="1400" dirty="0">
                <a:latin typeface="Arial" panose="020B0604020202020204" pitchFamily="34" charset="0"/>
                <a:cs typeface="Arial" panose="020B0604020202020204" pitchFamily="34" charset="0"/>
              </a:rPr>
              <a:t>  = distintos tipos de descuento aplicables a cada uno de los n años de duración del proyecto</a:t>
            </a:r>
          </a:p>
          <a:p>
            <a:pPr marL="285750" lvl="0" indent="-285750">
              <a:buFont typeface="Wingdings" charset="2"/>
              <a:buChar char="§"/>
            </a:pPr>
            <a:r>
              <a:rPr lang="es-ES" sz="1400" dirty="0">
                <a:latin typeface="Arial" panose="020B0604020202020204" pitchFamily="34" charset="0"/>
                <a:cs typeface="Arial" panose="020B0604020202020204" pitchFamily="34" charset="0"/>
              </a:rPr>
              <a:t>C</a:t>
            </a:r>
            <a:r>
              <a:rPr lang="es-ES" sz="1400" baseline="-25000" dirty="0">
                <a:latin typeface="Arial" panose="020B0604020202020204" pitchFamily="34" charset="0"/>
                <a:cs typeface="Arial" panose="020B0604020202020204" pitchFamily="34" charset="0"/>
              </a:rPr>
              <a:t>o</a:t>
            </a:r>
            <a:r>
              <a:rPr lang="es-ES" sz="1400" dirty="0">
                <a:latin typeface="Arial" panose="020B0604020202020204" pitchFamily="34" charset="0"/>
                <a:cs typeface="Arial" panose="020B0604020202020204" pitchFamily="34" charset="0"/>
              </a:rPr>
              <a:t>= desembolso inicial de la inversión</a:t>
            </a:r>
          </a:p>
          <a:p>
            <a:pPr marL="285750" lvl="0" indent="-285750">
              <a:buFont typeface="Wingdings" charset="2"/>
              <a:buChar char="§"/>
            </a:pPr>
            <a:r>
              <a:rPr lang="es-ES" sz="1400" dirty="0" err="1">
                <a:latin typeface="Arial" panose="020B0604020202020204" pitchFamily="34" charset="0"/>
                <a:cs typeface="Arial" panose="020B0604020202020204" pitchFamily="34" charset="0"/>
              </a:rPr>
              <a:t>C</a:t>
            </a:r>
            <a:r>
              <a:rPr lang="es-ES" sz="1400" baseline="-25000" dirty="0" err="1">
                <a:latin typeface="Arial" panose="020B0604020202020204" pitchFamily="34" charset="0"/>
                <a:cs typeface="Arial" panose="020B0604020202020204" pitchFamily="34" charset="0"/>
              </a:rPr>
              <a:t>t</a:t>
            </a:r>
            <a:r>
              <a:rPr lang="es-ES" sz="1400" dirty="0">
                <a:latin typeface="Arial" panose="020B0604020202020204" pitchFamily="34" charset="0"/>
                <a:cs typeface="Arial" panose="020B0604020202020204" pitchFamily="34" charset="0"/>
              </a:rPr>
              <a:t> = flujos de fondos existentes en el año </a:t>
            </a:r>
          </a:p>
          <a:p>
            <a:endParaRPr lang="es-ES" sz="1400" dirty="0">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Si la inversión se realiza a lo largo de varios años, entonces ésta también debería actualizarse y la fórmula del VAN quedaría como:</a:t>
            </a:r>
          </a:p>
          <a:p>
            <a:pPr lvl="0"/>
            <a:endParaRPr lang="es-ES" sz="1400" dirty="0">
              <a:latin typeface="Arial" panose="020B0604020202020204" pitchFamily="34" charset="0"/>
              <a:cs typeface="Arial" panose="020B0604020202020204" pitchFamily="34" charset="0"/>
            </a:endParaRPr>
          </a:p>
          <a:p>
            <a:pPr lvl="0"/>
            <a:endParaRPr lang="es-ES" sz="1400" dirty="0">
              <a:latin typeface="Arial" panose="020B0604020202020204" pitchFamily="34" charset="0"/>
              <a:cs typeface="Arial" panose="020B0604020202020204" pitchFamily="34" charset="0"/>
            </a:endParaRPr>
          </a:p>
          <a:p>
            <a:pPr lvl="0"/>
            <a:endParaRPr lang="es-ES" sz="1400" b="1" dirty="0">
              <a:latin typeface="Arial" panose="020B0604020202020204" pitchFamily="34" charset="0"/>
              <a:cs typeface="Arial" panose="020B0604020202020204" pitchFamily="34" charset="0"/>
            </a:endParaRPr>
          </a:p>
          <a:p>
            <a:pPr lvl="0"/>
            <a:r>
              <a:rPr lang="es-ES" sz="1400" b="1" dirty="0">
                <a:latin typeface="Arial" panose="020B0604020202020204" pitchFamily="34" charset="0"/>
                <a:cs typeface="Arial" panose="020B0604020202020204" pitchFamily="34" charset="0"/>
              </a:rPr>
              <a:t>Consideraciones</a:t>
            </a:r>
          </a:p>
          <a:p>
            <a:pPr marL="285750" lvl="0" indent="-285750">
              <a:buClr>
                <a:srgbClr val="007700"/>
              </a:buClr>
              <a:buFont typeface="Wingdings" charset="2"/>
              <a:buChar char="§"/>
            </a:pPr>
            <a:r>
              <a:rPr lang="es-ES" sz="1400" b="1" dirty="0">
                <a:latin typeface="Arial" panose="020B0604020202020204" pitchFamily="34" charset="0"/>
                <a:cs typeface="Arial" panose="020B0604020202020204" pitchFamily="34" charset="0"/>
              </a:rPr>
              <a:t>VAN&gt;0</a:t>
            </a:r>
            <a:r>
              <a:rPr lang="es-ES" sz="1400" dirty="0">
                <a:latin typeface="Arial" panose="020B0604020202020204" pitchFamily="34" charset="0"/>
                <a:cs typeface="Arial" panose="020B0604020202020204" pitchFamily="34" charset="0"/>
              </a:rPr>
              <a:t> → ganancias: proyecto aceptable</a:t>
            </a:r>
          </a:p>
          <a:p>
            <a:pPr marL="285750" lvl="0" indent="-285750">
              <a:buClr>
                <a:srgbClr val="007700"/>
              </a:buClr>
              <a:buFont typeface="Wingdings" charset="2"/>
              <a:buChar char="§"/>
            </a:pPr>
            <a:endParaRPr lang="es-ES" sz="1400" dirty="0">
              <a:latin typeface="Arial" panose="020B0604020202020204" pitchFamily="34" charset="0"/>
              <a:cs typeface="Arial" panose="020B0604020202020204" pitchFamily="34" charset="0"/>
            </a:endParaRPr>
          </a:p>
          <a:p>
            <a:pPr marL="285750" lvl="0" indent="-285750">
              <a:buClr>
                <a:srgbClr val="007700"/>
              </a:buClr>
              <a:buFont typeface="Wingdings" charset="2"/>
              <a:buChar char="§"/>
            </a:pPr>
            <a:r>
              <a:rPr lang="es-ES" sz="1400" b="1" dirty="0">
                <a:latin typeface="Arial" panose="020B0604020202020204" pitchFamily="34" charset="0"/>
                <a:cs typeface="Arial" panose="020B0604020202020204" pitchFamily="34" charset="0"/>
              </a:rPr>
              <a:t>VAN=0 </a:t>
            </a:r>
            <a:r>
              <a:rPr lang="es-ES" sz="1400" dirty="0">
                <a:latin typeface="Arial" panose="020B0604020202020204" pitchFamily="34" charset="0"/>
                <a:cs typeface="Arial" panose="020B0604020202020204" pitchFamily="34" charset="0"/>
              </a:rPr>
              <a:t>→ ni ganancias ni pérdidas</a:t>
            </a:r>
          </a:p>
          <a:p>
            <a:pPr marL="285750" lvl="0" indent="-285750">
              <a:buClr>
                <a:srgbClr val="007700"/>
              </a:buClr>
              <a:buFont typeface="Wingdings" charset="2"/>
              <a:buChar char="§"/>
            </a:pPr>
            <a:endParaRPr lang="es-ES" sz="1400" dirty="0">
              <a:latin typeface="Arial" panose="020B0604020202020204" pitchFamily="34" charset="0"/>
              <a:cs typeface="Arial" panose="020B0604020202020204" pitchFamily="34" charset="0"/>
            </a:endParaRPr>
          </a:p>
          <a:p>
            <a:pPr marL="285750" indent="-285750">
              <a:buClr>
                <a:srgbClr val="007700"/>
              </a:buClr>
              <a:buFont typeface="Wingdings" charset="2"/>
              <a:buChar char="§"/>
            </a:pPr>
            <a:r>
              <a:rPr lang="es-ES" sz="1400" b="1" dirty="0">
                <a:latin typeface="Arial" panose="020B0604020202020204" pitchFamily="34" charset="0"/>
                <a:cs typeface="Arial" panose="020B0604020202020204" pitchFamily="34" charset="0"/>
              </a:rPr>
              <a:t>VAN&lt;0 </a:t>
            </a:r>
            <a:r>
              <a:rPr lang="es-ES" sz="1400" dirty="0">
                <a:latin typeface="Arial" panose="020B0604020202020204" pitchFamily="34" charset="0"/>
                <a:cs typeface="Arial" panose="020B0604020202020204" pitchFamily="34" charset="0"/>
              </a:rPr>
              <a:t>→ pérdidas: proyecto rechazable</a:t>
            </a:r>
          </a:p>
          <a:p>
            <a:pPr marL="285750" lvl="0" indent="-285750">
              <a:buClr>
                <a:srgbClr val="007700"/>
              </a:buClr>
              <a:buFont typeface="Wingdings" charset="2"/>
              <a:buChar char="§"/>
            </a:pPr>
            <a:endParaRPr lang="es-ES" sz="1400" dirty="0">
              <a:latin typeface="Arial" panose="020B0604020202020204" pitchFamily="34" charset="0"/>
              <a:cs typeface="Arial" panose="020B0604020202020204" pitchFamily="34" charset="0"/>
            </a:endParaRP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526316"/>
            <a:ext cx="6629068" cy="32662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800" y="4437112"/>
            <a:ext cx="3150246" cy="695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643899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91</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graphicFrame>
        <p:nvGraphicFramePr>
          <p:cNvPr id="13" name="Tabla 2"/>
          <p:cNvGraphicFramePr>
            <a:graphicFrameLocks noGrp="1"/>
          </p:cNvGraphicFramePr>
          <p:nvPr>
            <p:extLst>
              <p:ext uri="{D42A27DB-BD31-4B8C-83A1-F6EECF244321}">
                <p14:modId xmlns:p14="http://schemas.microsoft.com/office/powerpoint/2010/main" val="2944664868"/>
              </p:ext>
            </p:extLst>
          </p:nvPr>
        </p:nvGraphicFramePr>
        <p:xfrm>
          <a:off x="987500" y="2276872"/>
          <a:ext cx="7184900" cy="2018453"/>
        </p:xfrm>
        <a:graphic>
          <a:graphicData uri="http://schemas.openxmlformats.org/drawingml/2006/table">
            <a:tbl>
              <a:tblPr firstRow="1" bandRow="1">
                <a:tableStyleId>{5C22544A-7EE6-4342-B048-85BDC9FD1C3A}</a:tableStyleId>
              </a:tblPr>
              <a:tblGrid>
                <a:gridCol w="2102084">
                  <a:extLst>
                    <a:ext uri="{9D8B030D-6E8A-4147-A177-3AD203B41FA5}">
                      <a16:colId xmlns:a16="http://schemas.microsoft.com/office/drawing/2014/main" val="20000"/>
                    </a:ext>
                  </a:extLst>
                </a:gridCol>
                <a:gridCol w="847136">
                  <a:extLst>
                    <a:ext uri="{9D8B030D-6E8A-4147-A177-3AD203B41FA5}">
                      <a16:colId xmlns:a16="http://schemas.microsoft.com/office/drawing/2014/main" val="20001"/>
                    </a:ext>
                  </a:extLst>
                </a:gridCol>
                <a:gridCol w="847136">
                  <a:extLst>
                    <a:ext uri="{9D8B030D-6E8A-4147-A177-3AD203B41FA5}">
                      <a16:colId xmlns:a16="http://schemas.microsoft.com/office/drawing/2014/main" val="20002"/>
                    </a:ext>
                  </a:extLst>
                </a:gridCol>
                <a:gridCol w="847136">
                  <a:extLst>
                    <a:ext uri="{9D8B030D-6E8A-4147-A177-3AD203B41FA5}">
                      <a16:colId xmlns:a16="http://schemas.microsoft.com/office/drawing/2014/main" val="20003"/>
                    </a:ext>
                  </a:extLst>
                </a:gridCol>
                <a:gridCol w="847136">
                  <a:extLst>
                    <a:ext uri="{9D8B030D-6E8A-4147-A177-3AD203B41FA5}">
                      <a16:colId xmlns:a16="http://schemas.microsoft.com/office/drawing/2014/main" val="20004"/>
                    </a:ext>
                  </a:extLst>
                </a:gridCol>
                <a:gridCol w="847136">
                  <a:extLst>
                    <a:ext uri="{9D8B030D-6E8A-4147-A177-3AD203B41FA5}">
                      <a16:colId xmlns:a16="http://schemas.microsoft.com/office/drawing/2014/main" val="20005"/>
                    </a:ext>
                  </a:extLst>
                </a:gridCol>
                <a:gridCol w="847136">
                  <a:extLst>
                    <a:ext uri="{9D8B030D-6E8A-4147-A177-3AD203B41FA5}">
                      <a16:colId xmlns:a16="http://schemas.microsoft.com/office/drawing/2014/main" val="20006"/>
                    </a:ext>
                  </a:extLst>
                </a:gridCol>
              </a:tblGrid>
              <a:tr h="296334">
                <a:tc gridSpan="7">
                  <a:txBody>
                    <a:bodyPr/>
                    <a:lstStyle/>
                    <a:p>
                      <a:r>
                        <a:rPr lang="es-ES_tradnl" sz="1800" b="1" kern="1200" dirty="0">
                          <a:solidFill>
                            <a:schemeClr val="tx1"/>
                          </a:solidFill>
                          <a:effectLst/>
                          <a:latin typeface="Arial" panose="020B0604020202020204" pitchFamily="34" charset="0"/>
                          <a:ea typeface="+mn-ea"/>
                          <a:cs typeface="Arial" panose="020B0604020202020204" pitchFamily="34" charset="0"/>
                        </a:rPr>
                        <a:t>Cálculo VAN para K=14%</a:t>
                      </a:r>
                      <a:r>
                        <a:rPr lang="es-ES" sz="1800" dirty="0">
                          <a:solidFill>
                            <a:schemeClr val="tx1"/>
                          </a:solidFill>
                          <a:effectLst/>
                          <a:latin typeface="Arial" panose="020B0604020202020204" pitchFamily="34" charset="0"/>
                          <a:cs typeface="Arial" panose="020B0604020202020204" pitchFamily="34" charset="0"/>
                        </a:rPr>
                        <a:t> </a:t>
                      </a:r>
                      <a:endParaRPr lang="es-ES" sz="18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s-ES" dirty="0"/>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238761">
                <a:tc>
                  <a:txBody>
                    <a:bodyPr/>
                    <a:lstStyle/>
                    <a:p>
                      <a:endParaRPr lang="es-ES" sz="32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de-DE" sz="1800" dirty="0">
                          <a:solidFill>
                            <a:schemeClr val="tx1"/>
                          </a:solidFill>
                          <a:effectLst/>
                          <a:latin typeface="Arial" panose="020B0604020202020204" pitchFamily="34" charset="0"/>
                          <a:ea typeface="Times New Roman"/>
                          <a:cs typeface="Arial" panose="020B0604020202020204" pitchFamily="34" charset="0"/>
                        </a:rPr>
                        <a:t>t = 0</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800" dirty="0">
                          <a:solidFill>
                            <a:schemeClr val="tx1"/>
                          </a:solidFill>
                          <a:effectLst/>
                          <a:latin typeface="Arial" panose="020B0604020202020204" pitchFamily="34" charset="0"/>
                          <a:ea typeface="Times New Roman"/>
                          <a:cs typeface="Arial" panose="020B0604020202020204" pitchFamily="34" charset="0"/>
                        </a:rPr>
                        <a:t>t = 1</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800">
                          <a:solidFill>
                            <a:schemeClr val="tx1"/>
                          </a:solidFill>
                          <a:effectLst/>
                          <a:latin typeface="Arial" panose="020B0604020202020204" pitchFamily="34" charset="0"/>
                          <a:ea typeface="Times New Roman"/>
                          <a:cs typeface="Arial" panose="020B0604020202020204" pitchFamily="34" charset="0"/>
                        </a:rPr>
                        <a:t>t = 2</a:t>
                      </a:r>
                      <a:endParaRPr lang="es-ES" sz="180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800">
                          <a:solidFill>
                            <a:schemeClr val="tx1"/>
                          </a:solidFill>
                          <a:effectLst/>
                          <a:latin typeface="Arial" panose="020B0604020202020204" pitchFamily="34" charset="0"/>
                          <a:ea typeface="Times New Roman"/>
                          <a:cs typeface="Arial" panose="020B0604020202020204" pitchFamily="34" charset="0"/>
                        </a:rPr>
                        <a:t>t = 3</a:t>
                      </a:r>
                      <a:endParaRPr lang="es-ES" sz="180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800">
                          <a:solidFill>
                            <a:schemeClr val="tx1"/>
                          </a:solidFill>
                          <a:effectLst/>
                          <a:latin typeface="Arial" panose="020B0604020202020204" pitchFamily="34" charset="0"/>
                          <a:ea typeface="Times New Roman"/>
                          <a:cs typeface="Arial" panose="020B0604020202020204" pitchFamily="34" charset="0"/>
                        </a:rPr>
                        <a:t>t = 4</a:t>
                      </a:r>
                      <a:endParaRPr lang="es-ES" sz="180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GB" sz="1800" dirty="0">
                          <a:solidFill>
                            <a:schemeClr val="tx1"/>
                          </a:solidFill>
                          <a:effectLst/>
                          <a:latin typeface="Arial" panose="020B0604020202020204" pitchFamily="34" charset="0"/>
                          <a:ea typeface="Times New Roman"/>
                          <a:cs typeface="Arial" panose="020B0604020202020204" pitchFamily="34" charset="0"/>
                        </a:rPr>
                        <a:t>t = 5</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09974">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 sz="1400" dirty="0">
                          <a:solidFill>
                            <a:schemeClr val="tx1"/>
                          </a:solidFill>
                          <a:effectLst/>
                          <a:latin typeface="Arial" panose="020B0604020202020204" pitchFamily="34" charset="0"/>
                          <a:ea typeface="Times New Roman"/>
                          <a:cs typeface="Arial" panose="020B0604020202020204" pitchFamily="34" charset="0"/>
                        </a:rPr>
                        <a:t>FACTOR DE ACTUALIZACIÓN</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1,14</a:t>
                      </a:r>
                      <a:r>
                        <a:rPr lang="es-ES" sz="1400" baseline="30000" dirty="0">
                          <a:solidFill>
                            <a:schemeClr val="tx1"/>
                          </a:solidFill>
                          <a:effectLst/>
                          <a:latin typeface="Arial" panose="020B0604020202020204" pitchFamily="34" charset="0"/>
                          <a:ea typeface="Times New Roman"/>
                          <a:cs typeface="Arial" panose="020B0604020202020204" pitchFamily="34" charset="0"/>
                        </a:rPr>
                        <a:t>-1</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1,14</a:t>
                      </a:r>
                      <a:r>
                        <a:rPr lang="es-ES" sz="1400" baseline="30000" dirty="0">
                          <a:solidFill>
                            <a:schemeClr val="tx1"/>
                          </a:solidFill>
                          <a:effectLst/>
                          <a:latin typeface="Arial" panose="020B0604020202020204" pitchFamily="34" charset="0"/>
                          <a:ea typeface="Times New Roman"/>
                          <a:cs typeface="Arial" panose="020B0604020202020204" pitchFamily="34" charset="0"/>
                        </a:rPr>
                        <a:t>-2</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1,14</a:t>
                      </a:r>
                      <a:r>
                        <a:rPr lang="es-ES" sz="1400" baseline="30000" dirty="0">
                          <a:solidFill>
                            <a:schemeClr val="tx1"/>
                          </a:solidFill>
                          <a:effectLst/>
                          <a:latin typeface="Arial" panose="020B0604020202020204" pitchFamily="34" charset="0"/>
                          <a:ea typeface="Times New Roman"/>
                          <a:cs typeface="Arial" panose="020B0604020202020204" pitchFamily="34" charset="0"/>
                        </a:rPr>
                        <a:t>-3</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1,14</a:t>
                      </a:r>
                      <a:r>
                        <a:rPr lang="es-ES" sz="1400" baseline="30000" dirty="0">
                          <a:solidFill>
                            <a:schemeClr val="tx1"/>
                          </a:solidFill>
                          <a:effectLst/>
                          <a:latin typeface="Arial" panose="020B0604020202020204" pitchFamily="34" charset="0"/>
                          <a:ea typeface="Times New Roman"/>
                          <a:cs typeface="Arial" panose="020B0604020202020204" pitchFamily="34" charset="0"/>
                        </a:rPr>
                        <a:t>-4</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1,14</a:t>
                      </a:r>
                      <a:r>
                        <a:rPr lang="es-ES" sz="1400" baseline="30000" dirty="0">
                          <a:solidFill>
                            <a:schemeClr val="tx1"/>
                          </a:solidFill>
                          <a:effectLst/>
                          <a:latin typeface="Arial" panose="020B0604020202020204" pitchFamily="34" charset="0"/>
                          <a:ea typeface="Times New Roman"/>
                          <a:cs typeface="Arial" panose="020B0604020202020204" pitchFamily="34" charset="0"/>
                        </a:rPr>
                        <a:t>-5</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03200">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 sz="1400" dirty="0">
                          <a:solidFill>
                            <a:schemeClr val="tx1"/>
                          </a:solidFill>
                          <a:effectLst/>
                          <a:latin typeface="Arial" panose="020B0604020202020204" pitchFamily="34" charset="0"/>
                          <a:ea typeface="Times New Roman"/>
                          <a:cs typeface="Arial" panose="020B0604020202020204" pitchFamily="34" charset="0"/>
                        </a:rPr>
                        <a:t>CASH-FLOW</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400" dirty="0">
                          <a:solidFill>
                            <a:schemeClr val="tx1"/>
                          </a:solidFill>
                          <a:effectLst/>
                          <a:latin typeface="Arial" panose="020B0604020202020204" pitchFamily="34" charset="0"/>
                          <a:ea typeface="Times New Roman"/>
                          <a:cs typeface="Arial" panose="020B0604020202020204" pitchFamily="34" charset="0"/>
                        </a:rPr>
                        <a:t>-50</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solidFill>
                          <a:latin typeface="Arial" panose="020B0604020202020204" pitchFamily="34" charset="0"/>
                          <a:cs typeface="Arial" panose="020B0604020202020204" pitchFamily="34" charset="0"/>
                        </a:rPr>
                        <a:t>-110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solidFill>
                          <a:latin typeface="Arial" panose="020B0604020202020204" pitchFamily="34" charset="0"/>
                          <a:cs typeface="Arial" panose="020B0604020202020204" pitchFamily="34" charset="0"/>
                        </a:rPr>
                        <a:t>-220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solidFill>
                          <a:latin typeface="Arial" panose="020B0604020202020204" pitchFamily="34" charset="0"/>
                          <a:cs typeface="Arial" panose="020B0604020202020204" pitchFamily="34" charset="0"/>
                        </a:rPr>
                        <a:t>200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solidFill>
                          <a:latin typeface="Arial" panose="020B0604020202020204" pitchFamily="34" charset="0"/>
                          <a:cs typeface="Arial" panose="020B0604020202020204" pitchFamily="34" charset="0"/>
                        </a:rPr>
                        <a:t>250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solidFill>
                          <a:latin typeface="Arial" panose="020B0604020202020204" pitchFamily="34" charset="0"/>
                          <a:cs typeface="Arial" panose="020B0604020202020204" pitchFamily="34" charset="0"/>
                        </a:rPr>
                        <a:t>250</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20133">
                <a:tc>
                  <a:txBody>
                    <a:bodyPr/>
                    <a:lstStyle/>
                    <a:p>
                      <a:pPr algn="just">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VAN</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-50</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-96,49</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-169,28</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+134,99</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+148,02</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+129,84</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86267">
                <a:tc>
                  <a:txBody>
                    <a:bodyPr/>
                    <a:lstStyle/>
                    <a:p>
                      <a:pPr algn="just">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VAN ACUMULADO</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-50</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a:solidFill>
                            <a:schemeClr val="tx1"/>
                          </a:solidFill>
                          <a:effectLst/>
                          <a:latin typeface="Arial" panose="020B0604020202020204" pitchFamily="34" charset="0"/>
                          <a:ea typeface="Times New Roman"/>
                          <a:cs typeface="Arial" panose="020B0604020202020204" pitchFamily="34" charset="0"/>
                        </a:rPr>
                        <a:t>-146,49</a:t>
                      </a:r>
                      <a:endParaRPr lang="es-ES" sz="180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-315,77</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-180,78</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-32,76</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s-ES" sz="1400" dirty="0">
                          <a:solidFill>
                            <a:schemeClr val="tx1"/>
                          </a:solidFill>
                          <a:effectLst/>
                          <a:latin typeface="Arial" panose="020B0604020202020204" pitchFamily="34" charset="0"/>
                          <a:ea typeface="Times New Roman"/>
                          <a:cs typeface="Arial" panose="020B0604020202020204" pitchFamily="34" charset="0"/>
                        </a:rPr>
                        <a:t>+97,08</a:t>
                      </a:r>
                      <a:endParaRPr lang="es-ES" sz="1800" dirty="0">
                        <a:solidFill>
                          <a:schemeClr val="tx1"/>
                        </a:solidFill>
                        <a:effectLst/>
                        <a:latin typeface="Arial" panose="020B0604020202020204" pitchFamily="34" charset="0"/>
                        <a:ea typeface="Times New Roman"/>
                        <a:cs typeface="Arial" panose="020B0604020202020204" pitchFamily="34" charset="0"/>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 name="3 Rectángulo"/>
          <p:cNvSpPr/>
          <p:nvPr/>
        </p:nvSpPr>
        <p:spPr>
          <a:xfrm>
            <a:off x="971600" y="1412776"/>
            <a:ext cx="2565702" cy="369332"/>
          </a:xfrm>
          <a:prstGeom prst="rect">
            <a:avLst/>
          </a:prstGeom>
        </p:spPr>
        <p:txBody>
          <a:bodyPr wrap="none">
            <a:spAutoFit/>
          </a:bodyPr>
          <a:lstStyle/>
          <a:p>
            <a:r>
              <a:rPr lang="es-ES_tradnl" b="1" dirty="0">
                <a:solidFill>
                  <a:schemeClr val="accent2">
                    <a:lumMod val="75000"/>
                  </a:schemeClr>
                </a:solidFill>
                <a:latin typeface="Arial" panose="020B0604020202020204" pitchFamily="34" charset="0"/>
                <a:cs typeface="Arial" panose="020B0604020202020204" pitchFamily="34" charset="0"/>
              </a:rPr>
              <a:t>Valor actual neto VAN</a:t>
            </a:r>
            <a:endParaRPr lang="es-ES" b="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736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92</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4" name="3 Rectángulo"/>
          <p:cNvSpPr/>
          <p:nvPr/>
        </p:nvSpPr>
        <p:spPr>
          <a:xfrm>
            <a:off x="971600" y="1412776"/>
            <a:ext cx="2565702" cy="369332"/>
          </a:xfrm>
          <a:prstGeom prst="rect">
            <a:avLst/>
          </a:prstGeom>
        </p:spPr>
        <p:txBody>
          <a:bodyPr wrap="none">
            <a:spAutoFit/>
          </a:bodyPr>
          <a:lstStyle/>
          <a:p>
            <a:r>
              <a:rPr lang="es-ES_tradnl" b="1" dirty="0">
                <a:solidFill>
                  <a:schemeClr val="accent2">
                    <a:lumMod val="75000"/>
                  </a:schemeClr>
                </a:solidFill>
                <a:latin typeface="Arial" panose="020B0604020202020204" pitchFamily="34" charset="0"/>
                <a:cs typeface="Arial" panose="020B0604020202020204" pitchFamily="34" charset="0"/>
              </a:rPr>
              <a:t>Valor actual neto VAN</a:t>
            </a:r>
            <a:endParaRPr lang="es-ES" b="1" dirty="0">
              <a:solidFill>
                <a:schemeClr val="accent2">
                  <a:lumMod val="75000"/>
                </a:schemeClr>
              </a:solidFill>
              <a:latin typeface="Arial" panose="020B0604020202020204" pitchFamily="34" charset="0"/>
              <a:cs typeface="Arial" panose="020B0604020202020204" pitchFamily="34" charset="0"/>
            </a:endParaRPr>
          </a:p>
        </p:txBody>
      </p:sp>
      <p:sp>
        <p:nvSpPr>
          <p:cNvPr id="10" name="Rectángulo 6"/>
          <p:cNvSpPr/>
          <p:nvPr/>
        </p:nvSpPr>
        <p:spPr>
          <a:xfrm>
            <a:off x="971600" y="1988840"/>
            <a:ext cx="7128792" cy="3539430"/>
          </a:xfrm>
          <a:prstGeom prst="rect">
            <a:avLst/>
          </a:prstGeom>
          <a:ln w="38100" cmpd="sng">
            <a:noFill/>
          </a:ln>
        </p:spPr>
        <p:txBody>
          <a:bodyPr wrap="square">
            <a:spAutoFit/>
          </a:bodyPr>
          <a:lstStyle/>
          <a:p>
            <a:r>
              <a:rPr lang="es-ES" sz="1400" b="1" dirty="0">
                <a:latin typeface="Arial" panose="020B0604020202020204" pitchFamily="34" charset="0"/>
                <a:cs typeface="Arial" panose="020B0604020202020204" pitchFamily="34" charset="0"/>
              </a:rPr>
              <a:t>Ejemplo</a:t>
            </a:r>
            <a:endParaRPr lang="es-ES" sz="1400" dirty="0">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A partir del VAN, seleccionar uno de entre los tres proyectos siguientes, suponiendo una tasa de actualización K del 10%.</a:t>
            </a: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endParaRPr lang="es-ES" sz="1400" b="1" dirty="0">
              <a:latin typeface="Arial" panose="020B0604020202020204" pitchFamily="34" charset="0"/>
              <a:cs typeface="Arial" panose="020B0604020202020204" pitchFamily="34" charset="0"/>
            </a:endParaRPr>
          </a:p>
          <a:p>
            <a:pPr algn="just"/>
            <a:r>
              <a:rPr lang="es-ES" sz="1400" b="1" dirty="0">
                <a:latin typeface="Arial" panose="020B0604020202020204" pitchFamily="34" charset="0"/>
                <a:cs typeface="Arial" panose="020B0604020202020204" pitchFamily="34" charset="0"/>
              </a:rPr>
              <a:t>Conclusión:</a:t>
            </a:r>
            <a:r>
              <a:rPr lang="es-ES" sz="1400" dirty="0">
                <a:latin typeface="Arial" panose="020B0604020202020204" pitchFamily="34" charset="0"/>
                <a:cs typeface="Arial" panose="020B0604020202020204" pitchFamily="34" charset="0"/>
              </a:rPr>
              <a:t> El proyecto A sería seleccionado por delante de C y del B</a:t>
            </a:r>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5" r="1072" b="2203"/>
          <a:stretch/>
        </p:blipFill>
        <p:spPr bwMode="auto">
          <a:xfrm>
            <a:off x="978148" y="3140968"/>
            <a:ext cx="4867432" cy="1249486"/>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5" name="CuadroTexto 4">
            <a:extLst>
              <a:ext uri="{FF2B5EF4-FFF2-40B4-BE49-F238E27FC236}">
                <a16:creationId xmlns:a16="http://schemas.microsoft.com/office/drawing/2014/main" id="{6FB77527-65AF-4116-A845-DFE85A216256}"/>
              </a:ext>
            </a:extLst>
          </p:cNvPr>
          <p:cNvSpPr txBox="1"/>
          <p:nvPr/>
        </p:nvSpPr>
        <p:spPr>
          <a:xfrm>
            <a:off x="5873289" y="3645024"/>
            <a:ext cx="1291829" cy="954107"/>
          </a:xfrm>
          <a:prstGeom prst="rect">
            <a:avLst/>
          </a:prstGeom>
          <a:noFill/>
        </p:spPr>
        <p:txBody>
          <a:bodyPr wrap="none" rtlCol="0">
            <a:spAutoFit/>
          </a:bodyPr>
          <a:lstStyle/>
          <a:p>
            <a:r>
              <a:rPr lang="es-ES" sz="1400" dirty="0">
                <a:latin typeface="Arial" panose="020B0604020202020204" pitchFamily="34" charset="0"/>
                <a:cs typeface="Arial" panose="020B0604020202020204" pitchFamily="34" charset="0"/>
              </a:rPr>
              <a:t>VAN(A)=7.38</a:t>
            </a:r>
          </a:p>
          <a:p>
            <a:r>
              <a:rPr lang="es-ES" sz="1400" dirty="0">
                <a:latin typeface="Arial" panose="020B0604020202020204" pitchFamily="34" charset="0"/>
                <a:cs typeface="Arial" panose="020B0604020202020204" pitchFamily="34" charset="0"/>
              </a:rPr>
              <a:t>VAN(B)=-2.86</a:t>
            </a:r>
          </a:p>
          <a:p>
            <a:r>
              <a:rPr lang="es-ES" sz="1400" dirty="0">
                <a:latin typeface="Arial" panose="020B0604020202020204" pitchFamily="34" charset="0"/>
                <a:cs typeface="Arial" panose="020B0604020202020204" pitchFamily="34" charset="0"/>
              </a:rPr>
              <a:t>VAN(C)=3.93</a:t>
            </a:r>
          </a:p>
          <a:p>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221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93</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4" name="3 Rectángulo"/>
          <p:cNvSpPr/>
          <p:nvPr/>
        </p:nvSpPr>
        <p:spPr>
          <a:xfrm>
            <a:off x="971600" y="1412776"/>
            <a:ext cx="2565702" cy="369332"/>
          </a:xfrm>
          <a:prstGeom prst="rect">
            <a:avLst/>
          </a:prstGeom>
        </p:spPr>
        <p:txBody>
          <a:bodyPr wrap="none">
            <a:spAutoFit/>
          </a:bodyPr>
          <a:lstStyle/>
          <a:p>
            <a:r>
              <a:rPr lang="es-ES_tradnl" b="1" dirty="0">
                <a:solidFill>
                  <a:schemeClr val="accent2">
                    <a:lumMod val="75000"/>
                  </a:schemeClr>
                </a:solidFill>
                <a:latin typeface="Arial" panose="020B0604020202020204" pitchFamily="34" charset="0"/>
                <a:cs typeface="Arial" panose="020B0604020202020204" pitchFamily="34" charset="0"/>
              </a:rPr>
              <a:t>Valor actual neto VAN</a:t>
            </a:r>
            <a:endParaRPr lang="es-ES" b="1" dirty="0">
              <a:solidFill>
                <a:schemeClr val="accent2">
                  <a:lumMod val="75000"/>
                </a:schemeClr>
              </a:solidFill>
              <a:latin typeface="Arial" panose="020B0604020202020204" pitchFamily="34" charset="0"/>
              <a:cs typeface="Arial" panose="020B0604020202020204" pitchFamily="34" charset="0"/>
            </a:endParaRPr>
          </a:p>
        </p:txBody>
      </p:sp>
      <p:pic>
        <p:nvPicPr>
          <p:cNvPr id="1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288" y="2159786"/>
            <a:ext cx="3454457" cy="1105285"/>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3412422"/>
            <a:ext cx="4495800" cy="2213456"/>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18" name="CuadroTexto 4"/>
          <p:cNvSpPr txBox="1"/>
          <p:nvPr/>
        </p:nvSpPr>
        <p:spPr>
          <a:xfrm>
            <a:off x="5199219" y="3564791"/>
            <a:ext cx="3503877" cy="3293209"/>
          </a:xfrm>
          <a:prstGeom prst="rect">
            <a:avLst/>
          </a:prstGeom>
          <a:noFill/>
          <a:ln>
            <a:noFill/>
          </a:ln>
        </p:spPr>
        <p:txBody>
          <a:bodyPr wrap="square" rtlCol="0">
            <a:spAutoFit/>
          </a:bodyPr>
          <a:lstStyle/>
          <a:p>
            <a:pPr marL="171450" lvl="0" indent="-171450" algn="just">
              <a:buFont typeface="Wingdings" charset="2"/>
              <a:buChar char="§"/>
            </a:pPr>
            <a:r>
              <a:rPr lang="es-ES" sz="1600" dirty="0">
                <a:latin typeface="Arial" panose="020B0604020202020204" pitchFamily="34" charset="0"/>
                <a:cs typeface="Arial" panose="020B0604020202020204" pitchFamily="34" charset="0"/>
              </a:rPr>
              <a:t>El negocio devuelve los 100 </a:t>
            </a:r>
            <a:r>
              <a:rPr lang="es-ES" sz="1600" dirty="0" err="1">
                <a:latin typeface="Arial" panose="020B0604020202020204" pitchFamily="34" charset="0"/>
                <a:cs typeface="Arial" panose="020B0604020202020204" pitchFamily="34" charset="0"/>
              </a:rPr>
              <a:t>Mpts</a:t>
            </a:r>
            <a:r>
              <a:rPr lang="es-ES" sz="1600" dirty="0">
                <a:latin typeface="Arial" panose="020B0604020202020204" pitchFamily="34" charset="0"/>
                <a:cs typeface="Arial" panose="020B0604020202020204" pitchFamily="34" charset="0"/>
              </a:rPr>
              <a:t> de inversión inicial, entrega un rendimiento de un 5% por periodo, y además deja un excedente de 102,79 </a:t>
            </a:r>
            <a:r>
              <a:rPr lang="es-ES" sz="1600" dirty="0" err="1">
                <a:latin typeface="Arial" panose="020B0604020202020204" pitchFamily="34" charset="0"/>
                <a:cs typeface="Arial" panose="020B0604020202020204" pitchFamily="34" charset="0"/>
              </a:rPr>
              <a:t>Mpts</a:t>
            </a:r>
            <a:r>
              <a:rPr lang="es-ES" sz="1600" dirty="0">
                <a:latin typeface="Arial" panose="020B0604020202020204" pitchFamily="34" charset="0"/>
                <a:cs typeface="Arial" panose="020B0604020202020204" pitchFamily="34" charset="0"/>
              </a:rPr>
              <a:t> en moneda evaluada en la actualidad.</a:t>
            </a:r>
          </a:p>
          <a:p>
            <a:pPr marL="171450" lvl="0" indent="-171450" algn="just">
              <a:buFont typeface="Wingdings" charset="2"/>
              <a:buChar char="§"/>
            </a:pPr>
            <a:r>
              <a:rPr lang="es-ES" sz="1600" dirty="0">
                <a:latin typeface="Arial" panose="020B0604020202020204" pitchFamily="34" charset="0"/>
                <a:cs typeface="Arial" panose="020B0604020202020204" pitchFamily="34" charset="0"/>
              </a:rPr>
              <a:t>Se puede comprobar como si se realiza un estudio más restrictivo, exigiendo un mayor rendimiento al proyecto, el VAN disminuye. Por ejemplo, para un interés del 10%, se comprueba que el VAN cae hasta 73,45 </a:t>
            </a:r>
            <a:r>
              <a:rPr lang="es-ES" sz="1600" dirty="0" err="1">
                <a:latin typeface="Arial" panose="020B0604020202020204" pitchFamily="34" charset="0"/>
                <a:cs typeface="Arial" panose="020B0604020202020204" pitchFamily="34" charset="0"/>
              </a:rPr>
              <a:t>Mpts</a:t>
            </a:r>
            <a:r>
              <a:rPr lang="es-ES" sz="1600" dirty="0">
                <a:latin typeface="Arial" panose="020B0604020202020204" pitchFamily="34" charset="0"/>
                <a:cs typeface="Arial" panose="020B0604020202020204" pitchFamily="34" charset="0"/>
              </a:rPr>
              <a:t>.</a:t>
            </a:r>
          </a:p>
        </p:txBody>
      </p:sp>
      <p:sp>
        <p:nvSpPr>
          <p:cNvPr id="19" name="CuadroTexto 9"/>
          <p:cNvSpPr txBox="1"/>
          <p:nvPr/>
        </p:nvSpPr>
        <p:spPr>
          <a:xfrm>
            <a:off x="1038962" y="1841755"/>
            <a:ext cx="6485366" cy="523220"/>
          </a:xfrm>
          <a:prstGeom prst="rect">
            <a:avLst/>
          </a:prstGeom>
          <a:noFill/>
        </p:spPr>
        <p:txBody>
          <a:bodyPr wrap="square" rtlCol="0">
            <a:spAutoFit/>
          </a:bodyPr>
          <a:lstStyle/>
          <a:p>
            <a:r>
              <a:rPr lang="es-ES" sz="1400" b="1" dirty="0">
                <a:latin typeface="Arial" panose="020B0604020202020204" pitchFamily="34" charset="0"/>
                <a:cs typeface="Arial" panose="020B0604020202020204" pitchFamily="34" charset="0"/>
              </a:rPr>
              <a:t>Ejemplo</a:t>
            </a:r>
            <a:r>
              <a:rPr lang="es-ES" sz="1400" dirty="0">
                <a:latin typeface="Arial" panose="020B0604020202020204" pitchFamily="34" charset="0"/>
                <a:cs typeface="Arial" panose="020B0604020202020204" pitchFamily="34" charset="0"/>
              </a:rPr>
              <a:t> : Estudiar los resultados económicos del siguiente proyecto.</a:t>
            </a:r>
          </a:p>
          <a:p>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4866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94</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13" name="CuadroTexto 1"/>
          <p:cNvSpPr txBox="1"/>
          <p:nvPr/>
        </p:nvSpPr>
        <p:spPr>
          <a:xfrm>
            <a:off x="683568" y="1381596"/>
            <a:ext cx="8136904" cy="1877437"/>
          </a:xfrm>
          <a:prstGeom prst="rect">
            <a:avLst/>
          </a:prstGeom>
          <a:noFill/>
        </p:spPr>
        <p:txBody>
          <a:bodyPr wrap="square" rtlCol="0">
            <a:spAutoFit/>
          </a:bodyPr>
          <a:lstStyle/>
          <a:p>
            <a:r>
              <a:rPr lang="es-ES_tradnl" b="1" dirty="0">
                <a:solidFill>
                  <a:srgbClr val="953735"/>
                </a:solidFill>
                <a:latin typeface="Arial" panose="020B0604020202020204" pitchFamily="34" charset="0"/>
                <a:cs typeface="Arial" panose="020B0604020202020204" pitchFamily="34" charset="0"/>
              </a:rPr>
              <a:t>Tasa interna de rentabilidad TIR</a:t>
            </a:r>
            <a:endParaRPr lang="es-ES" b="1" dirty="0">
              <a:solidFill>
                <a:srgbClr val="953735"/>
              </a:solidFill>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Es el valor del interés o tipo de actualización que anula al VAN, es decir, la </a:t>
            </a:r>
            <a:r>
              <a:rPr lang="es-ES" sz="1400" b="1" dirty="0">
                <a:latin typeface="Arial" panose="020B0604020202020204" pitchFamily="34" charset="0"/>
                <a:cs typeface="Arial" panose="020B0604020202020204" pitchFamily="34" charset="0"/>
              </a:rPr>
              <a:t>tasa máxima que retribuye la rentabilidad exigida al proyecto y devuelve el capital invertido</a:t>
            </a:r>
            <a:r>
              <a:rPr lang="es-ES" sz="1400" dirty="0">
                <a:latin typeface="Arial" panose="020B0604020202020204" pitchFamily="34" charset="0"/>
                <a:cs typeface="Arial" panose="020B0604020202020204" pitchFamily="34" charset="0"/>
              </a:rPr>
              <a:t>. Si la cifra que se obtiene es superior al interés bancario que se está abonando , el proyecto es rentable. El interés “r” que anula al VAN es el TIR y que lógicamente hay que darlo para un número de años determinado </a:t>
            </a: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p:txBody>
      </p:sp>
      <p:pic>
        <p:nvPicPr>
          <p:cNvPr id="1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995290"/>
            <a:ext cx="5652251" cy="72174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15" name="CuadroTexto 2"/>
          <p:cNvSpPr txBox="1"/>
          <p:nvPr/>
        </p:nvSpPr>
        <p:spPr>
          <a:xfrm>
            <a:off x="683568" y="3897937"/>
            <a:ext cx="8351068" cy="2246769"/>
          </a:xfrm>
          <a:prstGeom prst="rect">
            <a:avLst/>
          </a:prstGeom>
          <a:noFill/>
        </p:spPr>
        <p:txBody>
          <a:bodyPr wrap="square" rtlCol="0">
            <a:spAutoFit/>
          </a:bodyPr>
          <a:lstStyle/>
          <a:p>
            <a:r>
              <a:rPr lang="es-ES" sz="1400" b="1" dirty="0">
                <a:latin typeface="Arial" panose="020B0604020202020204" pitchFamily="34" charset="0"/>
                <a:cs typeface="Arial" panose="020B0604020202020204" pitchFamily="34" charset="0"/>
              </a:rPr>
              <a:t>Ejemplo</a:t>
            </a:r>
            <a:r>
              <a:rPr lang="es-ES" sz="1400" dirty="0">
                <a:latin typeface="Arial" panose="020B0604020202020204" pitchFamily="34" charset="0"/>
                <a:cs typeface="Arial" panose="020B0604020202020204" pitchFamily="34" charset="0"/>
              </a:rPr>
              <a:t>: Calcular el TIR del proyecto A del ejemplo  siguiente con una tasa de descuento del 10% </a:t>
            </a: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endParaRPr lang="es-ES" sz="1400" b="1" dirty="0">
              <a:latin typeface="Arial" panose="020B0604020202020204" pitchFamily="34" charset="0"/>
              <a:cs typeface="Arial" panose="020B0604020202020204" pitchFamily="34" charset="0"/>
            </a:endParaRPr>
          </a:p>
          <a:p>
            <a:r>
              <a:rPr lang="es-ES" sz="1400" b="1" dirty="0">
                <a:latin typeface="Arial" panose="020B0604020202020204" pitchFamily="34" charset="0"/>
                <a:cs typeface="Arial" panose="020B0604020202020204" pitchFamily="34" charset="0"/>
              </a:rPr>
              <a:t>Solución</a:t>
            </a:r>
            <a:r>
              <a:rPr lang="es-ES" sz="1400" dirty="0">
                <a:latin typeface="Arial" panose="020B0604020202020204" pitchFamily="34" charset="0"/>
                <a:cs typeface="Arial" panose="020B0604020202020204" pitchFamily="34" charset="0"/>
              </a:rPr>
              <a:t>:. Probando con K= 11%, obtenemos un VAN igual a 3.269. Para K=12 %, el correspondiente VAN es -0.855. Entonces, interpolando linealmente entre estos dos valores</a:t>
            </a:r>
          </a:p>
        </p:txBody>
      </p:sp>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4463087"/>
            <a:ext cx="3238500" cy="742950"/>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468" y="6198225"/>
            <a:ext cx="4747934" cy="35401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pic>
        <p:nvPicPr>
          <p:cNvPr id="22"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775" r="1072" b="2203"/>
          <a:stretch/>
        </p:blipFill>
        <p:spPr bwMode="auto">
          <a:xfrm>
            <a:off x="689918" y="4240837"/>
            <a:ext cx="5071032" cy="1301751"/>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1C1C1C">
                      <a:alpha val="74998"/>
                    </a:srgbClr>
                  </a:outerShdw>
                </a:effectLst>
              </a14:hiddenEffects>
            </a:ext>
          </a:extLst>
        </p:spPr>
      </p:pic>
      <p:sp>
        <p:nvSpPr>
          <p:cNvPr id="23" name="CuadroTexto 4"/>
          <p:cNvSpPr txBox="1"/>
          <p:nvPr/>
        </p:nvSpPr>
        <p:spPr>
          <a:xfrm>
            <a:off x="5839768" y="6095037"/>
            <a:ext cx="1536700" cy="646331"/>
          </a:xfrm>
          <a:prstGeom prst="rect">
            <a:avLst/>
          </a:prstGeom>
          <a:noFill/>
          <a:ln>
            <a:solidFill>
              <a:srgbClr val="FF0000"/>
            </a:solidFill>
          </a:ln>
        </p:spPr>
        <p:txBody>
          <a:bodyPr wrap="square" rtlCol="0">
            <a:spAutoFit/>
          </a:bodyPr>
          <a:lstStyle/>
          <a:p>
            <a:r>
              <a:rPr lang="es-ES" dirty="0">
                <a:latin typeface="Arial" panose="020B0604020202020204" pitchFamily="34" charset="0"/>
                <a:cs typeface="Arial" panose="020B0604020202020204" pitchFamily="34" charset="0"/>
              </a:rPr>
              <a:t>TIR =11,792%</a:t>
            </a:r>
          </a:p>
        </p:txBody>
      </p:sp>
    </p:spTree>
    <p:extLst>
      <p:ext uri="{BB962C8B-B14F-4D97-AF65-F5344CB8AC3E}">
        <p14:creationId xmlns:p14="http://schemas.microsoft.com/office/powerpoint/2010/main" val="3466707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748388" y="46365"/>
            <a:ext cx="5775940"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evaluación económica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95</a:t>
            </a:fld>
            <a:endParaRPr lang="en-US" sz="1600" dirty="0">
              <a:solidFill>
                <a:schemeClr val="bg1"/>
              </a:solidFill>
              <a:latin typeface="Arial" panose="020B0604020202020204" pitchFamily="34" charset="0"/>
              <a:cs typeface="Arial" panose="020B0604020202020204" pitchFamily="34" charset="0"/>
            </a:endParaRPr>
          </a:p>
        </p:txBody>
      </p:sp>
      <p:sp>
        <p:nvSpPr>
          <p:cNvPr id="9" name="8 CuadroTexto"/>
          <p:cNvSpPr txBox="1"/>
          <p:nvPr/>
        </p:nvSpPr>
        <p:spPr>
          <a:xfrm>
            <a:off x="1979712" y="733760"/>
            <a:ext cx="5498621"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Índices económicos dinámicos</a:t>
            </a:r>
          </a:p>
        </p:txBody>
      </p:sp>
      <p:sp>
        <p:nvSpPr>
          <p:cNvPr id="16" name="CuadroTexto 1"/>
          <p:cNvSpPr txBox="1"/>
          <p:nvPr/>
        </p:nvSpPr>
        <p:spPr>
          <a:xfrm>
            <a:off x="675952" y="1265128"/>
            <a:ext cx="8468048" cy="369332"/>
          </a:xfrm>
          <a:prstGeom prst="rect">
            <a:avLst/>
          </a:prstGeom>
          <a:noFill/>
        </p:spPr>
        <p:txBody>
          <a:bodyPr wrap="square" rtlCol="0">
            <a:spAutoFit/>
          </a:bodyPr>
          <a:lstStyle/>
          <a:p>
            <a:r>
              <a:rPr lang="es-ES_tradnl" b="1" dirty="0">
                <a:solidFill>
                  <a:srgbClr val="953735"/>
                </a:solidFill>
                <a:latin typeface="Arial" panose="020B0604020202020204" pitchFamily="34" charset="0"/>
                <a:cs typeface="Arial" panose="020B0604020202020204" pitchFamily="34" charset="0"/>
              </a:rPr>
              <a:t>Período de retorno actual: </a:t>
            </a:r>
            <a:r>
              <a:rPr lang="es-ES" sz="1600" dirty="0">
                <a:latin typeface="Arial" panose="020B0604020202020204" pitchFamily="34" charset="0"/>
                <a:cs typeface="Arial" panose="020B0604020202020204" pitchFamily="34" charset="0"/>
              </a:rPr>
              <a:t>Es el período de recuperación de la inversión actualizada</a:t>
            </a:r>
            <a:endParaRPr lang="es-ES" sz="1600" b="1" dirty="0">
              <a:latin typeface="Arial" panose="020B0604020202020204" pitchFamily="34" charset="0"/>
              <a:cs typeface="Arial" panose="020B0604020202020204" pitchFamily="34" charset="0"/>
            </a:endParaRPr>
          </a:p>
        </p:txBody>
      </p:sp>
      <p:sp>
        <p:nvSpPr>
          <p:cNvPr id="17" name="CuadroTexto 2"/>
          <p:cNvSpPr txBox="1"/>
          <p:nvPr/>
        </p:nvSpPr>
        <p:spPr>
          <a:xfrm>
            <a:off x="650552" y="1628800"/>
            <a:ext cx="8601968" cy="4401205"/>
          </a:xfrm>
          <a:prstGeom prst="rect">
            <a:avLst/>
          </a:prstGeom>
          <a:noFill/>
        </p:spPr>
        <p:txBody>
          <a:bodyPr wrap="square" rtlCol="0">
            <a:spAutoFit/>
          </a:bodyPr>
          <a:lstStyle/>
          <a:p>
            <a:r>
              <a:rPr lang="es-ES" sz="1600" b="1" dirty="0">
                <a:latin typeface="Arial" panose="020B0604020202020204" pitchFamily="34" charset="0"/>
                <a:cs typeface="Arial" panose="020B0604020202020204" pitchFamily="34" charset="0"/>
              </a:rPr>
              <a:t>Ejemplo</a:t>
            </a:r>
          </a:p>
          <a:p>
            <a:r>
              <a:rPr lang="es-ES_tradnl" sz="1400" dirty="0">
                <a:latin typeface="Arial" panose="020B0604020202020204" pitchFamily="34" charset="0"/>
                <a:cs typeface="Arial" panose="020B0604020202020204" pitchFamily="34" charset="0"/>
              </a:rPr>
              <a:t>Consideremos los proyectos A y B según la tabla siguiente y que corresponde a un cash-flow estático</a:t>
            </a: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endParaRPr lang="es-ES_tradnl" sz="1600" dirty="0">
              <a:latin typeface="Arial" panose="020B0604020202020204" pitchFamily="34" charset="0"/>
              <a:cs typeface="Arial" panose="020B0604020202020204" pitchFamily="34" charset="0"/>
            </a:endParaRPr>
          </a:p>
          <a:p>
            <a:r>
              <a:rPr lang="es-ES_tradnl" sz="1400" dirty="0">
                <a:latin typeface="Arial" panose="020B0604020202020204" pitchFamily="34" charset="0"/>
                <a:cs typeface="Arial" panose="020B0604020202020204" pitchFamily="34" charset="0"/>
              </a:rPr>
              <a:t>A la vista de los resultados, parece obvio que el proyecto B es mas rentable que el proyecto A pero posee un riesgo mayor. Veamos ahora la rentabilidad de los proyectos mediante la actualización (modelo dinámico), supuesto un interés i = 10%. Se supone que el capital se deposita el 1 de Enero y los rendimientos están calculados a 31 de Diciembre.</a:t>
            </a:r>
            <a:endParaRPr lang="es-ES" sz="1400"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a:p>
            <a:r>
              <a:rPr lang="es-ES_tradnl" sz="1600" dirty="0">
                <a:latin typeface="Arial" panose="020B0604020202020204" pitchFamily="34" charset="0"/>
                <a:cs typeface="Arial" panose="020B0604020202020204" pitchFamily="34" charset="0"/>
              </a:rPr>
              <a:t> </a:t>
            </a:r>
            <a:endParaRPr lang="es-ES" sz="1600" dirty="0">
              <a:latin typeface="Arial" panose="020B0604020202020204" pitchFamily="34" charset="0"/>
              <a:cs typeface="Arial" panose="020B0604020202020204" pitchFamily="34" charset="0"/>
            </a:endParaRPr>
          </a:p>
          <a:p>
            <a:endParaRPr lang="es-ES" sz="1600"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p:txBody>
      </p:sp>
      <p:graphicFrame>
        <p:nvGraphicFramePr>
          <p:cNvPr id="18" name="Tabla 6"/>
          <p:cNvGraphicFramePr>
            <a:graphicFrameLocks noGrp="1"/>
          </p:cNvGraphicFramePr>
          <p:nvPr>
            <p:extLst>
              <p:ext uri="{D42A27DB-BD31-4B8C-83A1-F6EECF244321}">
                <p14:modId xmlns:p14="http://schemas.microsoft.com/office/powerpoint/2010/main" val="3899961248"/>
              </p:ext>
            </p:extLst>
          </p:nvPr>
        </p:nvGraphicFramePr>
        <p:xfrm>
          <a:off x="1158552" y="2217628"/>
          <a:ext cx="7874000" cy="1783080"/>
        </p:xfrm>
        <a:graphic>
          <a:graphicData uri="http://schemas.openxmlformats.org/drawingml/2006/table">
            <a:tbl>
              <a:tblPr firstRow="1" bandRow="1">
                <a:tableStyleId>{5C22544A-7EE6-4342-B048-85BDC9FD1C3A}</a:tableStyleId>
              </a:tblPr>
              <a:tblGrid>
                <a:gridCol w="946856">
                  <a:extLst>
                    <a:ext uri="{9D8B030D-6E8A-4147-A177-3AD203B41FA5}">
                      <a16:colId xmlns:a16="http://schemas.microsoft.com/office/drawing/2014/main" val="20000"/>
                    </a:ext>
                  </a:extLst>
                </a:gridCol>
                <a:gridCol w="946856">
                  <a:extLst>
                    <a:ext uri="{9D8B030D-6E8A-4147-A177-3AD203B41FA5}">
                      <a16:colId xmlns:a16="http://schemas.microsoft.com/office/drawing/2014/main" val="20001"/>
                    </a:ext>
                  </a:extLst>
                </a:gridCol>
                <a:gridCol w="946856">
                  <a:extLst>
                    <a:ext uri="{9D8B030D-6E8A-4147-A177-3AD203B41FA5}">
                      <a16:colId xmlns:a16="http://schemas.microsoft.com/office/drawing/2014/main" val="20002"/>
                    </a:ext>
                  </a:extLst>
                </a:gridCol>
                <a:gridCol w="946856">
                  <a:extLst>
                    <a:ext uri="{9D8B030D-6E8A-4147-A177-3AD203B41FA5}">
                      <a16:colId xmlns:a16="http://schemas.microsoft.com/office/drawing/2014/main" val="20003"/>
                    </a:ext>
                  </a:extLst>
                </a:gridCol>
                <a:gridCol w="946856">
                  <a:extLst>
                    <a:ext uri="{9D8B030D-6E8A-4147-A177-3AD203B41FA5}">
                      <a16:colId xmlns:a16="http://schemas.microsoft.com/office/drawing/2014/main" val="20004"/>
                    </a:ext>
                  </a:extLst>
                </a:gridCol>
                <a:gridCol w="946856">
                  <a:extLst>
                    <a:ext uri="{9D8B030D-6E8A-4147-A177-3AD203B41FA5}">
                      <a16:colId xmlns:a16="http://schemas.microsoft.com/office/drawing/2014/main" val="20005"/>
                    </a:ext>
                  </a:extLst>
                </a:gridCol>
                <a:gridCol w="946856">
                  <a:extLst>
                    <a:ext uri="{9D8B030D-6E8A-4147-A177-3AD203B41FA5}">
                      <a16:colId xmlns:a16="http://schemas.microsoft.com/office/drawing/2014/main" val="20006"/>
                    </a:ext>
                  </a:extLst>
                </a:gridCol>
                <a:gridCol w="1246008">
                  <a:extLst>
                    <a:ext uri="{9D8B030D-6E8A-4147-A177-3AD203B41FA5}">
                      <a16:colId xmlns:a16="http://schemas.microsoft.com/office/drawing/2014/main" val="20007"/>
                    </a:ext>
                  </a:extLst>
                </a:gridCol>
              </a:tblGrid>
              <a:tr h="370840">
                <a:tc>
                  <a:txBody>
                    <a:bodyPr/>
                    <a:lstStyle/>
                    <a:p>
                      <a:pPr algn="just">
                        <a:spcAft>
                          <a:spcPts val="0"/>
                        </a:spcAft>
                      </a:pPr>
                      <a:r>
                        <a:rPr lang="es-ES_tradnl" sz="1100" dirty="0">
                          <a:solidFill>
                            <a:schemeClr val="tx1"/>
                          </a:solidFill>
                          <a:effectLst/>
                          <a:latin typeface="Arial"/>
                          <a:ea typeface="Times New Roman"/>
                          <a:cs typeface="Times New Roman"/>
                        </a:rPr>
                        <a:t>Proyecto</a:t>
                      </a:r>
                      <a:endParaRPr lang="es-ES" sz="11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_tradnl" sz="1100" dirty="0">
                          <a:solidFill>
                            <a:schemeClr val="tx1"/>
                          </a:solidFill>
                          <a:effectLst/>
                          <a:latin typeface="Arial"/>
                          <a:ea typeface="Times New Roman"/>
                          <a:cs typeface="Times New Roman"/>
                        </a:rPr>
                        <a:t>Concepto</a:t>
                      </a:r>
                      <a:endParaRPr lang="es-ES" sz="11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_tradnl" sz="1100">
                          <a:solidFill>
                            <a:schemeClr val="tx1"/>
                          </a:solidFill>
                          <a:effectLst/>
                          <a:latin typeface="Arial"/>
                          <a:ea typeface="Times New Roman"/>
                          <a:cs typeface="Times New Roman"/>
                        </a:rPr>
                        <a:t>n=1</a:t>
                      </a:r>
                      <a:endParaRPr lang="es-ES" sz="11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de-DE" sz="1100" dirty="0" err="1">
                          <a:solidFill>
                            <a:schemeClr val="tx1"/>
                          </a:solidFill>
                          <a:effectLst/>
                          <a:latin typeface="Arial"/>
                          <a:ea typeface="Times New Roman"/>
                          <a:cs typeface="Times New Roman"/>
                        </a:rPr>
                        <a:t>n</a:t>
                      </a:r>
                      <a:r>
                        <a:rPr lang="de-DE" sz="1100" dirty="0">
                          <a:solidFill>
                            <a:schemeClr val="tx1"/>
                          </a:solidFill>
                          <a:effectLst/>
                          <a:latin typeface="Arial"/>
                          <a:ea typeface="Times New Roman"/>
                          <a:cs typeface="Times New Roman"/>
                        </a:rPr>
                        <a:t>=2</a:t>
                      </a:r>
                      <a:endParaRPr lang="es-ES" sz="11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 sz="1100">
                          <a:solidFill>
                            <a:schemeClr val="tx1"/>
                          </a:solidFill>
                          <a:effectLst/>
                          <a:latin typeface="Arial"/>
                          <a:ea typeface="Times New Roman"/>
                          <a:cs typeface="Times New Roman"/>
                        </a:rPr>
                        <a:t>n=3</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 sz="1100">
                          <a:solidFill>
                            <a:schemeClr val="tx1"/>
                          </a:solidFill>
                          <a:effectLst/>
                          <a:latin typeface="Arial"/>
                          <a:ea typeface="Times New Roman"/>
                          <a:cs typeface="Times New Roman"/>
                        </a:rPr>
                        <a:t>n=4</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 sz="1100">
                          <a:solidFill>
                            <a:schemeClr val="tx1"/>
                          </a:solidFill>
                          <a:effectLst/>
                          <a:latin typeface="Arial"/>
                          <a:ea typeface="Times New Roman"/>
                          <a:cs typeface="Times New Roman"/>
                        </a:rPr>
                        <a:t>Rentabilidad Aparente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just">
                        <a:spcAft>
                          <a:spcPts val="0"/>
                        </a:spcAft>
                      </a:pPr>
                      <a:r>
                        <a:rPr lang="es-ES" sz="1100" dirty="0">
                          <a:solidFill>
                            <a:schemeClr val="tx1"/>
                          </a:solidFill>
                          <a:effectLst/>
                          <a:latin typeface="Arial"/>
                          <a:ea typeface="Times New Roman"/>
                          <a:cs typeface="Times New Roman"/>
                        </a:rPr>
                        <a:t>Periodo de Recuperación Aparente</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85420">
                <a:tc rowSpan="2">
                  <a:txBody>
                    <a:bodyPr/>
                    <a:lstStyle/>
                    <a:p>
                      <a:r>
                        <a:rPr lang="es-ES" sz="14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rPr>
                        <a:t>Gastos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80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40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66%</a:t>
                      </a:r>
                      <a:endParaRPr lang="es-ES" sz="1400" dirty="0">
                        <a:solidFill>
                          <a:schemeClr val="tx1"/>
                        </a:solidFill>
                        <a:effectLst/>
                        <a:latin typeface="Arial"/>
                        <a:ea typeface="Times New Roman"/>
                        <a:cs typeface="Times New Roman"/>
                      </a:endParaRPr>
                    </a:p>
                    <a:p>
                      <a:endParaRPr lang="es-E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2 años y 5,6 meses</a:t>
                      </a:r>
                      <a:endParaRPr lang="es-ES" sz="1400" dirty="0">
                        <a:solidFill>
                          <a:schemeClr val="tx1"/>
                        </a:solidFill>
                        <a:effectLst/>
                        <a:latin typeface="Arial"/>
                        <a:ea typeface="Times New Roman"/>
                        <a:cs typeface="Times New Roman"/>
                      </a:endParaRPr>
                    </a:p>
                    <a:p>
                      <a:pPr algn="just">
                        <a:spcAft>
                          <a:spcPts val="0"/>
                        </a:spcAft>
                      </a:pP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5420">
                <a:tc vMerge="1">
                  <a:txBody>
                    <a:bodyPr/>
                    <a:lstStyle/>
                    <a:p>
                      <a:endParaRPr lang="es-ES"/>
                    </a:p>
                  </a:txBody>
                  <a:tcPr/>
                </a:tc>
                <a:tc>
                  <a:txBody>
                    <a:bodyPr/>
                    <a:lstStyle/>
                    <a:p>
                      <a:r>
                        <a:rPr lang="es-ES" sz="1400" dirty="0">
                          <a:solidFill>
                            <a:schemeClr val="tx1"/>
                          </a:solidFill>
                        </a:rPr>
                        <a:t>Ingresos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50</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150</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 </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2"/>
                  </a:ext>
                </a:extLst>
              </a:tr>
              <a:tr h="185420">
                <a:tc rowSpan="2">
                  <a:txBody>
                    <a:bodyPr/>
                    <a:lstStyle/>
                    <a:p>
                      <a:r>
                        <a:rPr lang="es-ES" sz="14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rPr>
                        <a:t>Gastos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300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83%</a:t>
                      </a:r>
                      <a:endParaRPr lang="es-ES" sz="1400" dirty="0">
                        <a:solidFill>
                          <a:schemeClr val="tx1"/>
                        </a:solidFill>
                        <a:effectLst/>
                        <a:latin typeface="Arial"/>
                        <a:ea typeface="Times New Roman"/>
                        <a:cs typeface="Times New Roman"/>
                      </a:endParaRPr>
                    </a:p>
                    <a:p>
                      <a:endParaRPr lang="es-E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3 años y 3,5 meses</a:t>
                      </a:r>
                      <a:endParaRPr lang="es-ES" sz="1400" dirty="0">
                        <a:solidFill>
                          <a:schemeClr val="tx1"/>
                        </a:solidFill>
                        <a:effectLst/>
                        <a:latin typeface="Arial"/>
                        <a:ea typeface="Times New Roman"/>
                        <a:cs typeface="Times New Roman"/>
                      </a:endParaRPr>
                    </a:p>
                    <a:p>
                      <a:pPr algn="just">
                        <a:spcAft>
                          <a:spcPts val="0"/>
                        </a:spcAft>
                      </a:pP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85420">
                <a:tc vMerge="1">
                  <a:txBody>
                    <a:bodyPr/>
                    <a:lstStyle/>
                    <a:p>
                      <a:endParaRPr lang="es-ES" dirty="0"/>
                    </a:p>
                  </a:txBody>
                  <a:tcPr>
                    <a:lnT w="12700" cap="flat" cmpd="sng" algn="ctr">
                      <a:solidFill>
                        <a:prstClr val="white"/>
                      </a:solidFill>
                      <a:prstDash val="solid"/>
                      <a:round/>
                      <a:headEnd type="none" w="med" len="med"/>
                      <a:tailEnd type="none" w="med" len="med"/>
                    </a:lnT>
                  </a:tcPr>
                </a:tc>
                <a:tc>
                  <a:txBody>
                    <a:bodyPr/>
                    <a:lstStyle/>
                    <a:p>
                      <a:r>
                        <a:rPr lang="es-ES" sz="1400" dirty="0">
                          <a:solidFill>
                            <a:schemeClr val="tx1"/>
                          </a:solidFill>
                        </a:rPr>
                        <a:t>Ingresos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50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150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350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4"/>
                  </a:ext>
                </a:extLst>
              </a:tr>
            </a:tbl>
          </a:graphicData>
        </a:graphic>
      </p:graphicFrame>
      <p:graphicFrame>
        <p:nvGraphicFramePr>
          <p:cNvPr id="19" name="Tabla 10"/>
          <p:cNvGraphicFramePr>
            <a:graphicFrameLocks noGrp="1"/>
          </p:cNvGraphicFramePr>
          <p:nvPr>
            <p:extLst>
              <p:ext uri="{D42A27DB-BD31-4B8C-83A1-F6EECF244321}">
                <p14:modId xmlns:p14="http://schemas.microsoft.com/office/powerpoint/2010/main" val="1704782271"/>
              </p:ext>
            </p:extLst>
          </p:nvPr>
        </p:nvGraphicFramePr>
        <p:xfrm>
          <a:off x="827584" y="4969336"/>
          <a:ext cx="7874000" cy="1752600"/>
        </p:xfrm>
        <a:graphic>
          <a:graphicData uri="http://schemas.openxmlformats.org/drawingml/2006/table">
            <a:tbl>
              <a:tblPr firstRow="1" bandRow="1">
                <a:tableStyleId>{5C22544A-7EE6-4342-B048-85BDC9FD1C3A}</a:tableStyleId>
              </a:tblPr>
              <a:tblGrid>
                <a:gridCol w="946856">
                  <a:extLst>
                    <a:ext uri="{9D8B030D-6E8A-4147-A177-3AD203B41FA5}">
                      <a16:colId xmlns:a16="http://schemas.microsoft.com/office/drawing/2014/main" val="20000"/>
                    </a:ext>
                  </a:extLst>
                </a:gridCol>
                <a:gridCol w="946856">
                  <a:extLst>
                    <a:ext uri="{9D8B030D-6E8A-4147-A177-3AD203B41FA5}">
                      <a16:colId xmlns:a16="http://schemas.microsoft.com/office/drawing/2014/main" val="20001"/>
                    </a:ext>
                  </a:extLst>
                </a:gridCol>
                <a:gridCol w="946856">
                  <a:extLst>
                    <a:ext uri="{9D8B030D-6E8A-4147-A177-3AD203B41FA5}">
                      <a16:colId xmlns:a16="http://schemas.microsoft.com/office/drawing/2014/main" val="20002"/>
                    </a:ext>
                  </a:extLst>
                </a:gridCol>
                <a:gridCol w="946856">
                  <a:extLst>
                    <a:ext uri="{9D8B030D-6E8A-4147-A177-3AD203B41FA5}">
                      <a16:colId xmlns:a16="http://schemas.microsoft.com/office/drawing/2014/main" val="20003"/>
                    </a:ext>
                  </a:extLst>
                </a:gridCol>
                <a:gridCol w="946856">
                  <a:extLst>
                    <a:ext uri="{9D8B030D-6E8A-4147-A177-3AD203B41FA5}">
                      <a16:colId xmlns:a16="http://schemas.microsoft.com/office/drawing/2014/main" val="20004"/>
                    </a:ext>
                  </a:extLst>
                </a:gridCol>
                <a:gridCol w="946856">
                  <a:extLst>
                    <a:ext uri="{9D8B030D-6E8A-4147-A177-3AD203B41FA5}">
                      <a16:colId xmlns:a16="http://schemas.microsoft.com/office/drawing/2014/main" val="20005"/>
                    </a:ext>
                  </a:extLst>
                </a:gridCol>
                <a:gridCol w="946856">
                  <a:extLst>
                    <a:ext uri="{9D8B030D-6E8A-4147-A177-3AD203B41FA5}">
                      <a16:colId xmlns:a16="http://schemas.microsoft.com/office/drawing/2014/main" val="20006"/>
                    </a:ext>
                  </a:extLst>
                </a:gridCol>
                <a:gridCol w="1246008">
                  <a:extLst>
                    <a:ext uri="{9D8B030D-6E8A-4147-A177-3AD203B41FA5}">
                      <a16:colId xmlns:a16="http://schemas.microsoft.com/office/drawing/2014/main" val="20007"/>
                    </a:ext>
                  </a:extLst>
                </a:gridCol>
              </a:tblGrid>
              <a:tr h="370840">
                <a:tc>
                  <a:txBody>
                    <a:bodyPr/>
                    <a:lstStyle/>
                    <a:p>
                      <a:pPr algn="just">
                        <a:spcAft>
                          <a:spcPts val="0"/>
                        </a:spcAft>
                      </a:pPr>
                      <a:r>
                        <a:rPr lang="es-ES_tradnl" sz="1100" dirty="0">
                          <a:solidFill>
                            <a:schemeClr val="tx1"/>
                          </a:solidFill>
                          <a:effectLst/>
                          <a:latin typeface="Arial"/>
                          <a:ea typeface="Times New Roman"/>
                          <a:cs typeface="Times New Roman"/>
                        </a:rPr>
                        <a:t>Proyecto</a:t>
                      </a:r>
                      <a:endParaRPr lang="es-ES" sz="11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_tradnl" sz="1100" dirty="0">
                          <a:solidFill>
                            <a:schemeClr val="tx1"/>
                          </a:solidFill>
                          <a:effectLst/>
                          <a:latin typeface="Arial"/>
                          <a:ea typeface="Times New Roman"/>
                          <a:cs typeface="Times New Roman"/>
                        </a:rPr>
                        <a:t>Concepto</a:t>
                      </a:r>
                      <a:endParaRPr lang="es-ES" sz="11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_tradnl" sz="1100">
                          <a:solidFill>
                            <a:schemeClr val="tx1"/>
                          </a:solidFill>
                          <a:effectLst/>
                          <a:latin typeface="Arial"/>
                          <a:ea typeface="Times New Roman"/>
                          <a:cs typeface="Times New Roman"/>
                        </a:rPr>
                        <a:t>n=1</a:t>
                      </a:r>
                      <a:endParaRPr lang="es-ES" sz="11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de-DE" sz="1100">
                          <a:solidFill>
                            <a:schemeClr val="tx1"/>
                          </a:solidFill>
                          <a:effectLst/>
                          <a:latin typeface="Arial"/>
                          <a:ea typeface="Times New Roman"/>
                          <a:cs typeface="Times New Roman"/>
                        </a:rPr>
                        <a:t>n=2</a:t>
                      </a:r>
                      <a:endParaRPr lang="es-ES" sz="11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 sz="1100">
                          <a:solidFill>
                            <a:schemeClr val="tx1"/>
                          </a:solidFill>
                          <a:effectLst/>
                          <a:latin typeface="Arial"/>
                          <a:ea typeface="Times New Roman"/>
                          <a:cs typeface="Times New Roman"/>
                        </a:rPr>
                        <a:t>n=3</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 sz="1100">
                          <a:solidFill>
                            <a:schemeClr val="tx1"/>
                          </a:solidFill>
                          <a:effectLst/>
                          <a:latin typeface="Arial"/>
                          <a:ea typeface="Times New Roman"/>
                          <a:cs typeface="Times New Roman"/>
                        </a:rPr>
                        <a:t>n=4</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 sz="1100">
                          <a:solidFill>
                            <a:schemeClr val="tx1"/>
                          </a:solidFill>
                          <a:effectLst/>
                          <a:latin typeface="Arial"/>
                          <a:ea typeface="Times New Roman"/>
                          <a:cs typeface="Times New Roman"/>
                        </a:rPr>
                        <a:t>Rentabilidad Aparente %</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just">
                        <a:spcAft>
                          <a:spcPts val="0"/>
                        </a:spcAft>
                      </a:pPr>
                      <a:r>
                        <a:rPr lang="es-ES" sz="1100" dirty="0">
                          <a:solidFill>
                            <a:schemeClr val="tx1"/>
                          </a:solidFill>
                          <a:effectLst/>
                          <a:latin typeface="Arial"/>
                          <a:ea typeface="Times New Roman"/>
                          <a:cs typeface="Times New Roman"/>
                        </a:rPr>
                        <a:t>Periodo de Recuperación Aparente</a:t>
                      </a: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85420">
                <a:tc rowSpan="2">
                  <a:txBody>
                    <a:bodyPr/>
                    <a:lstStyle/>
                    <a:p>
                      <a:r>
                        <a:rPr lang="es-ES" sz="140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600" dirty="0">
                          <a:solidFill>
                            <a:schemeClr val="tx1"/>
                          </a:solidFill>
                        </a:rPr>
                        <a:t>Gastos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80</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33</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36%</a:t>
                      </a:r>
                      <a:endParaRPr lang="es-ES" sz="1400" dirty="0">
                        <a:solidFill>
                          <a:schemeClr val="tx1"/>
                        </a:solidFill>
                        <a:effectLst/>
                        <a:latin typeface="Arial"/>
                        <a:ea typeface="Times New Roman"/>
                        <a:cs typeface="Times New Roman"/>
                      </a:endParaRPr>
                    </a:p>
                    <a:p>
                      <a:endParaRPr lang="es-E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400" kern="1200" dirty="0">
                          <a:solidFill>
                            <a:schemeClr val="tx1"/>
                          </a:solidFill>
                          <a:effectLst/>
                          <a:latin typeface="+mn-lt"/>
                          <a:ea typeface="+mn-ea"/>
                          <a:cs typeface="+mn-cs"/>
                        </a:rPr>
                        <a:t>2 años y 7,6 meses</a:t>
                      </a:r>
                      <a:r>
                        <a:rPr lang="es-ES" sz="1400" dirty="0">
                          <a:solidFill>
                            <a:schemeClr val="tx1"/>
                          </a:solidFill>
                          <a:effectLst/>
                        </a:rPr>
                        <a:t> </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5420">
                <a:tc vMerge="1">
                  <a:txBody>
                    <a:bodyPr/>
                    <a:lstStyle/>
                    <a:p>
                      <a:endParaRPr lang="es-ES"/>
                    </a:p>
                  </a:txBody>
                  <a:tcPr/>
                </a:tc>
                <a:tc>
                  <a:txBody>
                    <a:bodyPr/>
                    <a:lstStyle/>
                    <a:p>
                      <a:r>
                        <a:rPr lang="es-ES" sz="1400" dirty="0">
                          <a:solidFill>
                            <a:schemeClr val="tx1"/>
                          </a:solidFill>
                        </a:rPr>
                        <a:t>Ingresos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41</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113</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 </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2"/>
                  </a:ext>
                </a:extLst>
              </a:tr>
              <a:tr h="185420">
                <a:tc rowSpan="2">
                  <a:txBody>
                    <a:bodyPr/>
                    <a:lstStyle/>
                    <a:p>
                      <a:r>
                        <a:rPr lang="es-ES" sz="1400"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solidFill>
                        </a:rPr>
                        <a:t>Gastos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300</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400" dirty="0">
                          <a:solidFill>
                            <a:schemeClr val="tx1"/>
                          </a:solidFill>
                          <a:effectLst/>
                          <a:latin typeface="Arial"/>
                          <a:ea typeface="Times New Roman"/>
                          <a:cs typeface="Times New Roman"/>
                        </a:rPr>
                        <a:t>31%</a:t>
                      </a:r>
                      <a:endParaRPr lang="es-ES" sz="1400" dirty="0">
                        <a:solidFill>
                          <a:schemeClr val="tx1"/>
                        </a:solidFill>
                        <a:effectLst/>
                        <a:latin typeface="Arial"/>
                        <a:ea typeface="Times New Roman"/>
                        <a:cs typeface="Times New Roman"/>
                      </a:endParaRPr>
                    </a:p>
                    <a:p>
                      <a:endParaRPr lang="es-E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s-ES_tradnl" sz="1400" kern="1200" dirty="0">
                          <a:solidFill>
                            <a:schemeClr val="tx1"/>
                          </a:solidFill>
                          <a:effectLst/>
                          <a:latin typeface="+mn-lt"/>
                          <a:ea typeface="+mn-ea"/>
                          <a:cs typeface="+mn-cs"/>
                        </a:rPr>
                        <a:t>3 años y 7,3 meses</a:t>
                      </a:r>
                      <a:r>
                        <a:rPr lang="es-ES" sz="1400" dirty="0">
                          <a:solidFill>
                            <a:schemeClr val="tx1"/>
                          </a:solidFill>
                          <a:effectLst/>
                        </a:rPr>
                        <a:t> </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85420">
                <a:tc vMerge="1">
                  <a:txBody>
                    <a:bodyPr/>
                    <a:lstStyle/>
                    <a:p>
                      <a:endParaRPr lang="es-ES" dirty="0"/>
                    </a:p>
                  </a:txBody>
                  <a:tcPr>
                    <a:lnT w="12700" cap="flat" cmpd="sng" algn="ctr">
                      <a:solidFill>
                        <a:prstClr val="white"/>
                      </a:solidFill>
                      <a:prstDash val="solid"/>
                      <a:round/>
                      <a:headEnd type="none" w="med" len="med"/>
                      <a:tailEnd type="none" w="med" len="med"/>
                    </a:lnT>
                  </a:tcPr>
                </a:tc>
                <a:tc>
                  <a:txBody>
                    <a:bodyPr/>
                    <a:lstStyle/>
                    <a:p>
                      <a:r>
                        <a:rPr lang="es-ES" sz="1400" dirty="0">
                          <a:solidFill>
                            <a:schemeClr val="tx1"/>
                          </a:solidFill>
                        </a:rPr>
                        <a:t>Ingresos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a:solidFill>
                            <a:schemeClr val="tx1"/>
                          </a:solidFill>
                          <a:effectLst/>
                          <a:latin typeface="Arial"/>
                          <a:ea typeface="Times New Roman"/>
                          <a:cs typeface="Times New Roman"/>
                        </a:rPr>
                        <a:t>--</a:t>
                      </a:r>
                      <a:endParaRPr lang="es-ES" sz="140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41</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113</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s-ES_tradnl" sz="1400" dirty="0">
                          <a:solidFill>
                            <a:schemeClr val="tx1"/>
                          </a:solidFill>
                          <a:effectLst/>
                          <a:latin typeface="Arial"/>
                          <a:ea typeface="Times New Roman"/>
                          <a:cs typeface="Times New Roman"/>
                        </a:rPr>
                        <a:t>239</a:t>
                      </a:r>
                      <a:endParaRPr lang="es-ES" sz="1400" dirty="0">
                        <a:solidFill>
                          <a:schemeClr val="tx1"/>
                        </a:solidFill>
                        <a:effectLst/>
                        <a:latin typeface="Arial"/>
                        <a:ea typeface="Times New Roman"/>
                        <a:cs typeface="Times New Roman"/>
                      </a:endParaRPr>
                    </a:p>
                  </a:txBody>
                  <a:tcPr marL="44450" marR="4445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97751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6" y="-1177835"/>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3705168" y="-33159"/>
            <a:ext cx="1518364"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Índice</a:t>
            </a:r>
          </a:p>
        </p:txBody>
      </p:sp>
      <p:sp>
        <p:nvSpPr>
          <p:cNvPr id="4" name="3 CuadroTexto"/>
          <p:cNvSpPr txBox="1"/>
          <p:nvPr/>
        </p:nvSpPr>
        <p:spPr>
          <a:xfrm>
            <a:off x="2582516" y="1052736"/>
            <a:ext cx="4293740" cy="523220"/>
          </a:xfrm>
          <a:prstGeom prst="rect">
            <a:avLst/>
          </a:prstGeom>
          <a:noFill/>
        </p:spPr>
        <p:txBody>
          <a:bodyPr wrap="none" rtlCol="0">
            <a:spAutoFit/>
          </a:bodyPr>
          <a:lstStyle/>
          <a:p>
            <a:r>
              <a:rPr lang="es-ES" sz="2800" b="1" u="sng" dirty="0">
                <a:solidFill>
                  <a:schemeClr val="accent3">
                    <a:lumMod val="50000"/>
                  </a:schemeClr>
                </a:solidFill>
                <a:latin typeface="Arial" panose="020B0604020202020204" pitchFamily="34" charset="0"/>
                <a:cs typeface="Arial" panose="020B0604020202020204" pitchFamily="34" charset="0"/>
              </a:rPr>
              <a:t>Tema 2. El anteproyecto</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899592" y="1916832"/>
            <a:ext cx="9217024" cy="2985433"/>
          </a:xfrm>
          <a:prstGeom prst="rect">
            <a:avLst/>
          </a:prstGeom>
        </p:spPr>
        <p:txBody>
          <a:bodyPr wrap="square">
            <a:spAutoFit/>
          </a:bodyPr>
          <a:lstStyle/>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2.1. La dirección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2.2. Las especificaciones de un proyecto industrial</a:t>
            </a:r>
            <a:endParaRPr lang="es-ES" sz="2400" dirty="0">
              <a:solidFill>
                <a:schemeClr val="bg1">
                  <a:lumMod val="95000"/>
                </a:schemeClr>
              </a:solidFill>
              <a:latin typeface="Arial" panose="020B0604020202020204" pitchFamily="34" charset="0"/>
              <a:cs typeface="Arial" panose="020B0604020202020204" pitchFamily="34" charset="0"/>
            </a:endParaRP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2.3. Las técnicas básicas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2.4. Las técnicas avanzadas de planificación de proyectos</a:t>
            </a:r>
          </a:p>
          <a:p>
            <a:pPr>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2.5. Los estudios de viabilidad y de riesgos de un proyecto</a:t>
            </a:r>
          </a:p>
          <a:p>
            <a:pPr lvl="0">
              <a:spcBef>
                <a:spcPts val="400"/>
              </a:spcBef>
            </a:pPr>
            <a:r>
              <a:rPr lang="es-ES_tradnl" sz="2400" dirty="0">
                <a:solidFill>
                  <a:schemeClr val="bg1">
                    <a:lumMod val="95000"/>
                  </a:schemeClr>
                </a:solidFill>
                <a:latin typeface="Arial" panose="020B0604020202020204" pitchFamily="34" charset="0"/>
                <a:cs typeface="Arial" panose="020B0604020202020204" pitchFamily="34" charset="0"/>
              </a:rPr>
              <a:t>2.6. La evaluación económica de un proyecto</a:t>
            </a:r>
            <a:endParaRPr lang="es-ES" sz="2400" dirty="0">
              <a:solidFill>
                <a:schemeClr val="bg1">
                  <a:lumMod val="95000"/>
                </a:schemeClr>
              </a:solidFill>
              <a:latin typeface="Arial" panose="020B0604020202020204" pitchFamily="34" charset="0"/>
              <a:cs typeface="Arial" panose="020B0604020202020204" pitchFamily="34" charset="0"/>
            </a:endParaRPr>
          </a:p>
          <a:p>
            <a:pPr lvl="0">
              <a:spcBef>
                <a:spcPts val="400"/>
              </a:spcBef>
            </a:pPr>
            <a:r>
              <a:rPr lang="es-ES_tradnl" sz="2400" dirty="0">
                <a:latin typeface="Arial" panose="020B0604020202020204" pitchFamily="34" charset="0"/>
                <a:cs typeface="Arial" panose="020B0604020202020204" pitchFamily="34" charset="0"/>
              </a:rPr>
              <a:t>2.7. La teoría de decisiones</a:t>
            </a:r>
            <a:endParaRPr lang="en-US" sz="3200" dirty="0"/>
          </a:p>
        </p:txBody>
      </p:sp>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96</a:t>
            </a:fld>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26639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3" y="-1172060"/>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659637" y="-33159"/>
            <a:ext cx="5288627"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teoría de decisiones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97</a:t>
            </a:fld>
            <a:endParaRPr lang="en-US" sz="1600" dirty="0">
              <a:solidFill>
                <a:schemeClr val="bg1"/>
              </a:solidFill>
              <a:latin typeface="Arial" panose="020B0604020202020204" pitchFamily="34" charset="0"/>
              <a:cs typeface="Arial" panose="020B0604020202020204" pitchFamily="34" charset="0"/>
            </a:endParaRPr>
          </a:p>
        </p:txBody>
      </p:sp>
      <p:sp>
        <p:nvSpPr>
          <p:cNvPr id="9" name="CuadroTexto 4"/>
          <p:cNvSpPr txBox="1"/>
          <p:nvPr/>
        </p:nvSpPr>
        <p:spPr>
          <a:xfrm>
            <a:off x="1136261" y="2282685"/>
            <a:ext cx="7028334" cy="954107"/>
          </a:xfrm>
          <a:prstGeom prst="rect">
            <a:avLst/>
          </a:prstGeom>
          <a:noFill/>
        </p:spPr>
        <p:txBody>
          <a:bodyPr wrap="square" rtlCol="0">
            <a:spAutoFit/>
          </a:bodyPr>
          <a:lstStyle/>
          <a:p>
            <a:pPr marL="285750" indent="-285750">
              <a:buClr>
                <a:srgbClr val="007700"/>
              </a:buClr>
              <a:buFont typeface="Arial" panose="020B0604020202020204" pitchFamily="34" charset="0"/>
              <a:buChar char="•"/>
            </a:pPr>
            <a:r>
              <a:rPr lang="es-ES" sz="1400" b="1" dirty="0">
                <a:solidFill>
                  <a:srgbClr val="953735"/>
                </a:solidFill>
                <a:latin typeface="Arial" panose="020B0604020202020204" pitchFamily="34" charset="0"/>
                <a:cs typeface="Arial" panose="020B0604020202020204" pitchFamily="34" charset="0"/>
              </a:rPr>
              <a:t> </a:t>
            </a:r>
            <a:r>
              <a:rPr lang="es-ES" sz="1400" b="1" dirty="0">
                <a:latin typeface="Arial" panose="020B0604020202020204" pitchFamily="34" charset="0"/>
                <a:cs typeface="Arial" panose="020B0604020202020204" pitchFamily="34" charset="0"/>
              </a:rPr>
              <a:t>Métodos económicos</a:t>
            </a:r>
            <a:r>
              <a:rPr lang="es-ES" sz="1400" dirty="0">
                <a:solidFill>
                  <a:srgbClr val="953735"/>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el aspecto económico es el fundamental.</a:t>
            </a:r>
          </a:p>
          <a:p>
            <a:pPr>
              <a:buClr>
                <a:srgbClr val="007700"/>
              </a:buClr>
            </a:pPr>
            <a:endParaRPr lang="es-ES" sz="1400" i="1" u="sng" dirty="0">
              <a:latin typeface="Arial" panose="020B0604020202020204" pitchFamily="34" charset="0"/>
              <a:cs typeface="Arial" panose="020B0604020202020204" pitchFamily="34" charset="0"/>
            </a:endParaRPr>
          </a:p>
          <a:p>
            <a:pPr marL="285750" indent="-285750">
              <a:buClr>
                <a:srgbClr val="007700"/>
              </a:buClr>
              <a:buFont typeface="Arial" panose="020B0604020202020204" pitchFamily="34" charset="0"/>
              <a:buChar char="•"/>
            </a:pPr>
            <a:r>
              <a:rPr lang="es-ES" sz="1400" b="1" dirty="0">
                <a:latin typeface="Arial" panose="020B0604020202020204" pitchFamily="34" charset="0"/>
                <a:cs typeface="Arial" panose="020B0604020202020204" pitchFamily="34" charset="0"/>
              </a:rPr>
              <a:t>Métodos </a:t>
            </a:r>
            <a:r>
              <a:rPr lang="es-ES" sz="1400" b="1" dirty="0" err="1">
                <a:latin typeface="Arial" panose="020B0604020202020204" pitchFamily="34" charset="0"/>
                <a:cs typeface="Arial" panose="020B0604020202020204" pitchFamily="34" charset="0"/>
              </a:rPr>
              <a:t>multicriterio</a:t>
            </a:r>
            <a:r>
              <a:rPr lang="es-ES" sz="1400" dirty="0">
                <a:solidFill>
                  <a:srgbClr val="953735"/>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el aspecto económico no es el único y hay más factores que influyen en la decisión de acometer o no un proyecto</a:t>
            </a:r>
          </a:p>
        </p:txBody>
      </p:sp>
      <p:sp>
        <p:nvSpPr>
          <p:cNvPr id="17" name="CuadroTexto 24"/>
          <p:cNvSpPr txBox="1"/>
          <p:nvPr/>
        </p:nvSpPr>
        <p:spPr>
          <a:xfrm>
            <a:off x="1207318" y="4725144"/>
            <a:ext cx="7685162" cy="1384995"/>
          </a:xfrm>
          <a:prstGeom prst="rect">
            <a:avLst/>
          </a:prstGeom>
          <a:noFill/>
        </p:spPr>
        <p:txBody>
          <a:bodyPr wrap="square" rtlCol="0">
            <a:spAutoFit/>
          </a:bodyPr>
          <a:lstStyle/>
          <a:p>
            <a:pPr marL="285750" indent="-285750">
              <a:buClr>
                <a:srgbClr val="007700"/>
              </a:buClr>
              <a:buFont typeface="Arial" panose="020B0604020202020204" pitchFamily="34" charset="0"/>
              <a:buChar char="•"/>
            </a:pPr>
            <a:r>
              <a:rPr lang="es-ES" sz="1400" b="1" dirty="0">
                <a:latin typeface="Arial" panose="020B0604020202020204" pitchFamily="34" charset="0"/>
                <a:cs typeface="Arial" panose="020B0604020202020204" pitchFamily="34" charset="0"/>
              </a:rPr>
              <a:t>Análisis DAFO</a:t>
            </a:r>
            <a:r>
              <a:rPr lang="es-ES" sz="1400" b="1" dirty="0">
                <a:solidFill>
                  <a:srgbClr val="953735"/>
                </a:solidFill>
                <a:latin typeface="Arial" panose="020B0604020202020204" pitchFamily="34" charset="0"/>
                <a:cs typeface="Arial" panose="020B0604020202020204" pitchFamily="34" charset="0"/>
              </a:rPr>
              <a:t>, </a:t>
            </a:r>
            <a:r>
              <a:rPr lang="es-ES" sz="1400" dirty="0">
                <a:solidFill>
                  <a:srgbClr val="000000"/>
                </a:solidFill>
                <a:latin typeface="Arial" panose="020B0604020202020204" pitchFamily="34" charset="0"/>
                <a:cs typeface="Arial" panose="020B0604020202020204" pitchFamily="34" charset="0"/>
              </a:rPr>
              <a:t>método basado en el análisis de Debilidades, Amenazas, Fortalezas y Oportunidades</a:t>
            </a:r>
          </a:p>
          <a:p>
            <a:pPr marL="285750" indent="-285750">
              <a:buClr>
                <a:srgbClr val="007700"/>
              </a:buClr>
              <a:buFont typeface="Arial" panose="020B0604020202020204" pitchFamily="34" charset="0"/>
              <a:buChar char="•"/>
            </a:pPr>
            <a:endParaRPr lang="es-ES" sz="1400" dirty="0">
              <a:solidFill>
                <a:srgbClr val="000000"/>
              </a:solidFill>
              <a:latin typeface="Arial" panose="020B0604020202020204" pitchFamily="34" charset="0"/>
              <a:cs typeface="Arial" panose="020B0604020202020204" pitchFamily="34" charset="0"/>
            </a:endParaRPr>
          </a:p>
          <a:p>
            <a:pPr marL="285750" indent="-285750">
              <a:buClr>
                <a:srgbClr val="008000"/>
              </a:buClr>
              <a:buFont typeface="Arial" panose="020B0604020202020204" pitchFamily="34" charset="0"/>
              <a:buChar char="•"/>
            </a:pPr>
            <a:r>
              <a:rPr lang="es-ES" sz="1400" b="1" dirty="0">
                <a:latin typeface="Arial" panose="020B0604020202020204" pitchFamily="34" charset="0"/>
                <a:cs typeface="Arial" panose="020B0604020202020204" pitchFamily="34" charset="0"/>
              </a:rPr>
              <a:t>Métodos CANVAS </a:t>
            </a:r>
            <a:r>
              <a:rPr lang="es-ES" sz="1400" dirty="0">
                <a:latin typeface="Arial" panose="020B0604020202020204" pitchFamily="34" charset="0"/>
                <a:cs typeface="Arial" panose="020B0604020202020204" pitchFamily="34" charset="0"/>
              </a:rPr>
              <a:t>Su objetivo es asegurar el desarrollo de un modelo de negocio claro y consistente, que sea capaz de ofrecer las respuestas </a:t>
            </a:r>
            <a:r>
              <a:rPr lang="es-ES" sz="1400">
                <a:latin typeface="Arial" panose="020B0604020202020204" pitchFamily="34" charset="0"/>
                <a:cs typeface="Arial" panose="020B0604020202020204" pitchFamily="34" charset="0"/>
              </a:rPr>
              <a:t>indicadas a las </a:t>
            </a:r>
            <a:r>
              <a:rPr lang="es-ES" sz="1400" dirty="0">
                <a:latin typeface="Arial" panose="020B0604020202020204" pitchFamily="34" charset="0"/>
                <a:cs typeface="Arial" panose="020B0604020202020204" pitchFamily="34" charset="0"/>
              </a:rPr>
              <a:t>necesidades comerciales de la empresa o emprendimiento.</a:t>
            </a:r>
          </a:p>
        </p:txBody>
      </p:sp>
      <p:sp>
        <p:nvSpPr>
          <p:cNvPr id="5" name="4 Rectángulo"/>
          <p:cNvSpPr/>
          <p:nvPr/>
        </p:nvSpPr>
        <p:spPr>
          <a:xfrm>
            <a:off x="1187624" y="1700808"/>
            <a:ext cx="6821066" cy="369332"/>
          </a:xfrm>
          <a:prstGeom prst="rect">
            <a:avLst/>
          </a:prstGeom>
        </p:spPr>
        <p:txBody>
          <a:bodyPr wrap="square">
            <a:spAutoFit/>
          </a:bodyPr>
          <a:lstStyle/>
          <a:p>
            <a:r>
              <a:rPr lang="es-ES" b="1" dirty="0">
                <a:solidFill>
                  <a:schemeClr val="accent2">
                    <a:lumMod val="75000"/>
                  </a:schemeClr>
                </a:solidFill>
                <a:latin typeface="Arial" panose="020B0604020202020204" pitchFamily="34" charset="0"/>
                <a:cs typeface="Arial" panose="020B0604020202020204" pitchFamily="34" charset="0"/>
              </a:rPr>
              <a:t>Métodos Analíticos de Toma de Decisiones</a:t>
            </a:r>
          </a:p>
        </p:txBody>
      </p:sp>
      <p:sp>
        <p:nvSpPr>
          <p:cNvPr id="27" name="26 Rectángulo"/>
          <p:cNvSpPr/>
          <p:nvPr/>
        </p:nvSpPr>
        <p:spPr>
          <a:xfrm>
            <a:off x="1055564" y="3851756"/>
            <a:ext cx="6178266" cy="369332"/>
          </a:xfrm>
          <a:prstGeom prst="rect">
            <a:avLst/>
          </a:prstGeom>
        </p:spPr>
        <p:txBody>
          <a:bodyPr wrap="square">
            <a:spAutoFit/>
          </a:bodyPr>
          <a:lstStyle/>
          <a:p>
            <a:pPr algn="ctr"/>
            <a:r>
              <a:rPr lang="es-ES" b="1" dirty="0">
                <a:solidFill>
                  <a:schemeClr val="accent2">
                    <a:lumMod val="75000"/>
                  </a:schemeClr>
                </a:solidFill>
                <a:latin typeface="Arial" panose="020B0604020202020204" pitchFamily="34" charset="0"/>
                <a:cs typeface="Arial" panose="020B0604020202020204" pitchFamily="34" charset="0"/>
              </a:rPr>
              <a:t>Métodos de Soporte en la Toma de Decisiones</a:t>
            </a:r>
          </a:p>
        </p:txBody>
      </p:sp>
    </p:spTree>
    <p:extLst>
      <p:ext uri="{BB962C8B-B14F-4D97-AF65-F5344CB8AC3E}">
        <p14:creationId xmlns:p14="http://schemas.microsoft.com/office/powerpoint/2010/main" val="452431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3" y="-1172060"/>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659637" y="-33159"/>
            <a:ext cx="5288627"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teoría de decisiones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98</a:t>
            </a:fld>
            <a:endParaRPr lang="en-US" sz="1600" dirty="0">
              <a:solidFill>
                <a:schemeClr val="bg1"/>
              </a:solidFill>
              <a:latin typeface="Arial" panose="020B0604020202020204" pitchFamily="34" charset="0"/>
              <a:cs typeface="Arial" panose="020B0604020202020204" pitchFamily="34" charset="0"/>
            </a:endParaRPr>
          </a:p>
        </p:txBody>
      </p:sp>
      <p:pic>
        <p:nvPicPr>
          <p:cNvPr id="14" name="Imagen 7"/>
          <p:cNvPicPr>
            <a:picLocks noChangeAspect="1"/>
          </p:cNvPicPr>
          <p:nvPr/>
        </p:nvPicPr>
        <p:blipFill>
          <a:blip r:embed="rId4"/>
          <a:stretch>
            <a:fillRect/>
          </a:stretch>
        </p:blipFill>
        <p:spPr>
          <a:xfrm>
            <a:off x="1022127" y="980728"/>
            <a:ext cx="8105695" cy="5414759"/>
          </a:xfrm>
          <a:prstGeom prst="rect">
            <a:avLst/>
          </a:prstGeom>
        </p:spPr>
      </p:pic>
      <p:sp>
        <p:nvSpPr>
          <p:cNvPr id="4" name="3 CuadroTexto"/>
          <p:cNvSpPr txBox="1"/>
          <p:nvPr/>
        </p:nvSpPr>
        <p:spPr>
          <a:xfrm>
            <a:off x="938818" y="2754054"/>
            <a:ext cx="338554"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9" name="8 CuadroTexto"/>
          <p:cNvSpPr txBox="1"/>
          <p:nvPr/>
        </p:nvSpPr>
        <p:spPr>
          <a:xfrm>
            <a:off x="891213" y="4581128"/>
            <a:ext cx="453970"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0106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orma en L"/>
          <p:cNvSpPr/>
          <p:nvPr/>
        </p:nvSpPr>
        <p:spPr>
          <a:xfrm rot="5400000">
            <a:off x="1108163" y="-1172060"/>
            <a:ext cx="6891161" cy="9180514"/>
          </a:xfrm>
          <a:prstGeom prst="corner">
            <a:avLst>
              <a:gd name="adj1" fmla="val 9937"/>
              <a:gd name="adj2" fmla="val 10583"/>
            </a:avLst>
          </a:prstGeom>
          <a:gradFill flip="none" rotWithShape="1">
            <a:gsLst>
              <a:gs pos="100000">
                <a:srgbClr val="83A62A"/>
              </a:gs>
              <a:gs pos="0">
                <a:schemeClr val="tx1"/>
              </a:gs>
              <a:gs pos="9000">
                <a:schemeClr val="tx1"/>
              </a:gs>
              <a:gs pos="24000">
                <a:schemeClr val="accent3">
                  <a:lumMod val="50000"/>
                </a:schemeClr>
              </a:gs>
              <a:gs pos="61000">
                <a:srgbClr val="83A62A"/>
              </a:gs>
            </a:gsLst>
            <a:path path="rect">
              <a:fillToRect t="100000" r="100000"/>
            </a:path>
            <a:tileRect l="-100000" b="-100000"/>
          </a:gradFill>
          <a:ln>
            <a:noFill/>
          </a:ln>
          <a:effectLst>
            <a:innerShdw blurRad="63500" dist="1016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CuadroTexto"/>
          <p:cNvSpPr txBox="1"/>
          <p:nvPr/>
        </p:nvSpPr>
        <p:spPr>
          <a:xfrm>
            <a:off x="1659637" y="-33159"/>
            <a:ext cx="5288627" cy="646331"/>
          </a:xfrm>
          <a:prstGeom prst="rect">
            <a:avLst/>
          </a:prstGeom>
          <a:noFill/>
        </p:spPr>
        <p:txBody>
          <a:bodyPr wrap="none" rtlCol="0">
            <a:spAutoFit/>
          </a:bodyPr>
          <a:lstStyle/>
          <a:p>
            <a:r>
              <a:rPr lang="es-ES" sz="3600" b="1" dirty="0">
                <a:solidFill>
                  <a:schemeClr val="bg1"/>
                </a:solidFill>
                <a:latin typeface="Arial" panose="020B0604020202020204" pitchFamily="34" charset="0"/>
                <a:cs typeface="Arial" panose="020B0604020202020204" pitchFamily="34" charset="0"/>
              </a:rPr>
              <a:t>La teoría de decisiones</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1" y="1"/>
            <a:ext cx="713290" cy="7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Marcador de número de diapositiva"/>
          <p:cNvSpPr>
            <a:spLocks noGrp="1"/>
          </p:cNvSpPr>
          <p:nvPr>
            <p:ph type="sldNum" sz="quarter" idx="12"/>
          </p:nvPr>
        </p:nvSpPr>
        <p:spPr>
          <a:xfrm>
            <a:off x="16178" y="6309320"/>
            <a:ext cx="523374" cy="365125"/>
          </a:xfrm>
        </p:spPr>
        <p:txBody>
          <a:bodyPr/>
          <a:lstStyle/>
          <a:p>
            <a:fld id="{DAD8BA2F-E335-4939-99DC-A7E50E548284}" type="slidenum">
              <a:rPr lang="en-US" sz="1600" smtClean="0">
                <a:solidFill>
                  <a:schemeClr val="bg1"/>
                </a:solidFill>
                <a:latin typeface="Arial" panose="020B0604020202020204" pitchFamily="34" charset="0"/>
                <a:cs typeface="Arial" panose="020B0604020202020204" pitchFamily="34" charset="0"/>
              </a:rPr>
              <a:t>99</a:t>
            </a:fld>
            <a:endParaRPr lang="en-US" sz="1600" dirty="0">
              <a:solidFill>
                <a:schemeClr val="bg1"/>
              </a:solidFill>
              <a:latin typeface="Arial" panose="020B0604020202020204" pitchFamily="34" charset="0"/>
              <a:cs typeface="Arial" panose="020B0604020202020204" pitchFamily="34" charset="0"/>
            </a:endParaRPr>
          </a:p>
        </p:txBody>
      </p:sp>
      <p:pic>
        <p:nvPicPr>
          <p:cNvPr id="18" name="Imagen 1"/>
          <p:cNvPicPr>
            <a:picLocks noChangeAspect="1"/>
          </p:cNvPicPr>
          <p:nvPr/>
        </p:nvPicPr>
        <p:blipFill>
          <a:blip r:embed="rId4"/>
          <a:stretch>
            <a:fillRect/>
          </a:stretch>
        </p:blipFill>
        <p:spPr>
          <a:xfrm>
            <a:off x="755576" y="1340768"/>
            <a:ext cx="8131603" cy="4513628"/>
          </a:xfrm>
          <a:prstGeom prst="rect">
            <a:avLst/>
          </a:prstGeom>
        </p:spPr>
      </p:pic>
    </p:spTree>
    <p:extLst>
      <p:ext uri="{BB962C8B-B14F-4D97-AF65-F5344CB8AC3E}">
        <p14:creationId xmlns:p14="http://schemas.microsoft.com/office/powerpoint/2010/main" val="12385575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4329</TotalTime>
  <Words>7128</Words>
  <Application>Microsoft Office PowerPoint</Application>
  <PresentationFormat>On-screen Show (4:3)</PresentationFormat>
  <Paragraphs>1859</Paragraphs>
  <Slides>100</Slides>
  <Notes>99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10" baseType="lpstr">
      <vt:lpstr>Arial</vt:lpstr>
      <vt:lpstr>Calibri</vt:lpstr>
      <vt:lpstr>Cambria</vt:lpstr>
      <vt:lpstr>Cambria Math</vt:lpstr>
      <vt:lpstr>Symbol</vt:lpstr>
      <vt:lpstr>Times New Roman</vt:lpstr>
      <vt:lpstr>Wingdings</vt:lpstr>
      <vt:lpstr>Tema de Office</vt:lpstr>
      <vt:lpstr>EcuaciÛn</vt:lpstr>
      <vt:lpstr>Ecuación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dc:creator>
  <cp:lastModifiedBy>Alejandro Laguna Sanz</cp:lastModifiedBy>
  <cp:revision>216</cp:revision>
  <dcterms:created xsi:type="dcterms:W3CDTF">2018-12-24T14:35:07Z</dcterms:created>
  <dcterms:modified xsi:type="dcterms:W3CDTF">2025-11-17T15:15:13Z</dcterms:modified>
</cp:coreProperties>
</file>